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media/image1.png" ContentType="image/png"/>
  <Override PartName="/ppt/slides/slide3.xml" ContentType="application/vnd.openxmlformats-officedocument.presentationml.slide+xml"/>
  <Override PartName="/ppt/media/image2.png" ContentType="image/png"/>
  <Override PartName="/ppt/slides/slide4.xml" ContentType="application/vnd.openxmlformats-officedocument.presentationml.slide+xml"/>
  <Override PartName="/ppt/media/image3.png" ContentType="image/png"/>
  <Override PartName="/ppt/media/image4.png" ContentType="image/png"/>
  <Override PartName="/ppt/slides/slide5.xml" ContentType="application/vnd.openxmlformats-officedocument.presentationml.slide+xml"/>
  <Override PartName="/ppt/media/image5.png" ContentType="image/pn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media/image6.jpg" ContentType="image/jpeg"/>
  <Override PartName="/ppt/media/image7.jpg" ContentType="image/jpeg"/>
  <Override PartName="/ppt/media/image8.png" ContentType="image/png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media/image9.jpg" ContentType="image/jpeg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10.jpg" ContentType="image/jpeg"/>
  <Override PartName="/ppt/slides/slide12.xml" ContentType="application/vnd.openxmlformats-officedocument.presentationml.slide+xml"/>
  <Override PartName="/ppt/media/image11.jpg" ContentType="image/jpeg"/>
  <Override PartName="/ppt/slides/slide13.xml" ContentType="application/vnd.openxmlformats-officedocument.presentationml.slide+xml"/>
  <Override PartName="/ppt/media/image12.jpg" ContentType="image/jpeg"/>
  <Override PartName="/ppt/slides/slide14.xml" ContentType="application/vnd.openxmlformats-officedocument.presentationml.slide+xml"/>
  <Override PartName="/ppt/media/image13.jpg" ContentType="image/jpeg"/>
  <Override PartName="/ppt/slides/slide15.xml" ContentType="application/vnd.openxmlformats-officedocument.presentationml.slide+xml"/>
  <Override PartName="/ppt/media/image14.jpg" ContentType="image/jpeg"/>
  <Override PartName="/ppt/slides/slide16.xml" ContentType="application/vnd.openxmlformats-officedocument.presentationml.slide+xml"/>
  <Override PartName="/ppt/media/image15.jpg" ContentType="image/jpeg"/>
  <Override PartName="/ppt/slides/slide17.xml" ContentType="application/vnd.openxmlformats-officedocument.presentationml.slide+xml"/>
  <Override PartName="/ppt/media/image16.jpg" ContentType="image/jpeg"/>
  <Override PartName="/ppt/slides/slide18.xml" ContentType="application/vnd.openxmlformats-officedocument.presentationml.slide+xml"/>
  <Override PartName="/ppt/media/image17.jpg" ContentType="image/jpeg"/>
  <Override PartName="/ppt/slides/slide19.xml" ContentType="application/vnd.openxmlformats-officedocument.presentationml.slide+xml"/>
  <Override PartName="/ppt/media/image18.jpg" ContentType="image/jpeg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media/image19.jpg" ContentType="image/jpeg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media/image20.jpg" ContentType="image/jpeg"/>
  <Override PartName="/ppt/slides/slide23.xml" ContentType="application/vnd.openxmlformats-officedocument.presentationml.slide+xml"/>
  <Override PartName="/ppt/media/image21.png" ContentType="image/png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media/image22.jp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</p:sldMasterIdLst>
  <p:notesMasterIdLst>
    <p:notesMasterId r:id="rId3"/>
  </p:notesMasterIdLst>
  <p:sldIdLst>
    <p:sldId id="257" r:id="rId4"/>
    <p:sldId id="258" r:id="rId6"/>
    <p:sldId id="259" r:id="rId9"/>
    <p:sldId id="271" r:id="rId11"/>
    <p:sldId id="274" r:id="rId14"/>
    <p:sldId id="278" r:id="rId16"/>
    <p:sldId id="261" r:id="rId17"/>
    <p:sldId id="262" r:id="rId21"/>
    <p:sldId id="263" r:id="rId22"/>
    <p:sldId id="265" r:id="rId24"/>
    <p:sldId id="279" r:id="rId25"/>
    <p:sldId id="266" r:id="rId27"/>
    <p:sldId id="280" r:id="rId29"/>
    <p:sldId id="281" r:id="rId31"/>
    <p:sldId id="282" r:id="rId33"/>
    <p:sldId id="283" r:id="rId35"/>
    <p:sldId id="284" r:id="rId37"/>
    <p:sldId id="285" r:id="rId39"/>
    <p:sldId id="286" r:id="rId41"/>
    <p:sldId id="287" r:id="rId43"/>
    <p:sldId id="275" r:id="rId46"/>
    <p:sldId id="267" r:id="rId47"/>
    <p:sldId id="288" r:id="rId49"/>
    <p:sldId id="268" r:id="rId51"/>
    <p:sldId id="276" r:id="rId52"/>
    <p:sldId id="269" r:id="rId53"/>
    <p:sldId id="270" r:id="rId54"/>
    <p:sldId id="289" r:id="rId55"/>
    <p:sldId id="277" r:id="rId56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notesMaster" Target="/ppt/notesMasters/notesMaster1.xml" /><Relationship Id="rId4" Type="http://schemas.openxmlformats.org/officeDocument/2006/relationships/slide" Target="/ppt/slides/slide1.xml" /><Relationship Id="rId6" Type="http://schemas.openxmlformats.org/officeDocument/2006/relationships/slide" Target="/ppt/slides/slide2.xml" /><Relationship Id="rId9" Type="http://schemas.openxmlformats.org/officeDocument/2006/relationships/slide" Target="/ppt/slides/slide3.xml" /><Relationship Id="rId11" Type="http://schemas.openxmlformats.org/officeDocument/2006/relationships/slide" Target="/ppt/slides/slide4.xml" /><Relationship Id="rId14" Type="http://schemas.openxmlformats.org/officeDocument/2006/relationships/slide" Target="/ppt/slides/slide5.xml" /><Relationship Id="rId16" Type="http://schemas.openxmlformats.org/officeDocument/2006/relationships/slide" Target="/ppt/slides/slide6.xml" /><Relationship Id="rId17" Type="http://schemas.openxmlformats.org/officeDocument/2006/relationships/slide" Target="/ppt/slides/slide7.xml" /><Relationship Id="rId21" Type="http://schemas.openxmlformats.org/officeDocument/2006/relationships/slide" Target="/ppt/slides/slide8.xml" /><Relationship Id="rId22" Type="http://schemas.openxmlformats.org/officeDocument/2006/relationships/slide" Target="/ppt/slides/slide9.xml" /><Relationship Id="rId24" Type="http://schemas.openxmlformats.org/officeDocument/2006/relationships/slide" Target="/ppt/slides/slide10.xml" /><Relationship Id="rId25" Type="http://schemas.openxmlformats.org/officeDocument/2006/relationships/slide" Target="/ppt/slides/slide11.xml" /><Relationship Id="rId27" Type="http://schemas.openxmlformats.org/officeDocument/2006/relationships/slide" Target="/ppt/slides/slide12.xml" /><Relationship Id="rId29" Type="http://schemas.openxmlformats.org/officeDocument/2006/relationships/slide" Target="/ppt/slides/slide13.xml" /><Relationship Id="rId31" Type="http://schemas.openxmlformats.org/officeDocument/2006/relationships/slide" Target="/ppt/slides/slide14.xml" /><Relationship Id="rId33" Type="http://schemas.openxmlformats.org/officeDocument/2006/relationships/slide" Target="/ppt/slides/slide15.xml" /><Relationship Id="rId35" Type="http://schemas.openxmlformats.org/officeDocument/2006/relationships/slide" Target="/ppt/slides/slide16.xml" /><Relationship Id="rId37" Type="http://schemas.openxmlformats.org/officeDocument/2006/relationships/slide" Target="/ppt/slides/slide17.xml" /><Relationship Id="rId39" Type="http://schemas.openxmlformats.org/officeDocument/2006/relationships/slide" Target="/ppt/slides/slide18.xml" /><Relationship Id="rId41" Type="http://schemas.openxmlformats.org/officeDocument/2006/relationships/slide" Target="/ppt/slides/slide19.xml" /><Relationship Id="rId43" Type="http://schemas.openxmlformats.org/officeDocument/2006/relationships/slide" Target="/ppt/slides/slide20.xml" /><Relationship Id="rId46" Type="http://schemas.openxmlformats.org/officeDocument/2006/relationships/slide" Target="/ppt/slides/slide21.xml" /><Relationship Id="rId47" Type="http://schemas.openxmlformats.org/officeDocument/2006/relationships/slide" Target="/ppt/slides/slide22.xml" /><Relationship Id="rId49" Type="http://schemas.openxmlformats.org/officeDocument/2006/relationships/slide" Target="/ppt/slides/slide23.xml" /><Relationship Id="rId51" Type="http://schemas.openxmlformats.org/officeDocument/2006/relationships/slide" Target="/ppt/slides/slide24.xml" /><Relationship Id="rId52" Type="http://schemas.openxmlformats.org/officeDocument/2006/relationships/slide" Target="/ppt/slides/slide25.xml" /><Relationship Id="rId53" Type="http://schemas.openxmlformats.org/officeDocument/2006/relationships/slide" Target="/ppt/slides/slide26.xml" /><Relationship Id="rId54" Type="http://schemas.openxmlformats.org/officeDocument/2006/relationships/slide" Target="/ppt/slides/slide27.xml" /><Relationship Id="rId55" Type="http://schemas.openxmlformats.org/officeDocument/2006/relationships/slide" Target="/ppt/slides/slide28.xml" /><Relationship Id="rId56" Type="http://schemas.openxmlformats.org/officeDocument/2006/relationships/slide" Target="/ppt/slides/slide29.xml" /><Relationship Id="rId58" Type="http://schemas.openxmlformats.org/officeDocument/2006/relationships/notesSlide" Target="/ppt/notesSlides/notesSlide1.xml" /><Relationship Id="rId59" Type="http://schemas.openxmlformats.org/officeDocument/2006/relationships/notesSlide" Target="/ppt/notesSlides/notesSlide2.xml" /><Relationship Id="rId60" Type="http://schemas.openxmlformats.org/officeDocument/2006/relationships/notesSlide" Target="/ppt/notesSlides/notesSlide3.xml" /><Relationship Id="rId61" Type="http://schemas.openxmlformats.org/officeDocument/2006/relationships/notesSlide" Target="/ppt/notesSlides/notesSlide4.xml" /><Relationship Id="rId62" Type="http://schemas.openxmlformats.org/officeDocument/2006/relationships/notesSlide" Target="/ppt/notesSlides/notesSlide5.xml" /><Relationship Id="rId63" Type="http://schemas.openxmlformats.org/officeDocument/2006/relationships/notesSlide" Target="/ppt/notesSlides/notesSlide6.xml" /><Relationship Id="rId64" Type="http://schemas.openxmlformats.org/officeDocument/2006/relationships/notesSlide" Target="/ppt/notesSlides/notesSlide7.xml" /><Relationship Id="rId65" Type="http://schemas.openxmlformats.org/officeDocument/2006/relationships/notesSlide" Target="/ppt/notesSlides/notesSlide8.xml" /><Relationship Id="rId66" Type="http://schemas.openxmlformats.org/officeDocument/2006/relationships/theme" Target="/ppt/theme/theme1.xml" /><Relationship Id="rId67" Type="http://schemas.openxmlformats.org/officeDocument/2006/relationships/theme" Target="/ppt/theme/theme2.xml" /></Relationships>
</file>

<file path=ppt/notesMasters/_rels/notesMaster1.xml.rels>&#65279;<?xml version="1.0" encoding="utf-8"?><Relationships xmlns="http://schemas.openxmlformats.org/package/2006/relationships"><Relationship Id="rId67" Type="http://schemas.openxmlformats.org/officeDocument/2006/relationships/theme" Target="/ppt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3" name=""/>
          <p:cNvSpPr/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200"/>
            </a:lvl1pPr>
          </a:lstStyle>
          <a:p>
            <a:endParaRPr/>
          </a:p>
        </p:txBody>
      </p:sp>
      <p:sp>
        <p:nvSpPr>
          <p:cNvPr id="4" name="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6" name=""/>
          <p:cNvSpPr/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7" name=""/>
          <p:cNvSpPr/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notesStyle>
    <a:lvl1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1pPr>
    <a:lvl2pPr marL="457200" indent="0" rtl="0">
      <a:spcBef>
        <a:spcPct val="30000"/>
      </a:spcBef>
      <a:defRPr lang="en-US" sz="1200">
        <a:solidFill>
          <a:srgbClr val="000000"/>
        </a:solidFill>
        <a:latin typeface="Arial"/>
      </a:defRPr>
    </a:lvl2pPr>
    <a:lvl3pPr marL="914400" indent="0" rtl="0">
      <a:spcBef>
        <a:spcPct val="30000"/>
      </a:spcBef>
      <a:defRPr lang="en-US" sz="1200">
        <a:solidFill>
          <a:srgbClr val="000000"/>
        </a:solidFill>
        <a:latin typeface="Arial"/>
      </a:defRPr>
    </a:lvl3pPr>
    <a:lvl4pPr marL="1371600" indent="0" rtl="0">
      <a:spcBef>
        <a:spcPct val="30000"/>
      </a:spcBef>
      <a:defRPr lang="en-US" sz="1200">
        <a:solidFill>
          <a:srgbClr val="000000"/>
        </a:solidFill>
        <a:latin typeface="Arial"/>
      </a:defRPr>
    </a:lvl4pPr>
    <a:lvl5pPr marL="1828800" indent="0" rtl="0">
      <a:spcBef>
        <a:spcPct val="30000"/>
      </a:spcBef>
      <a:defRPr lang="en-US" sz="1200">
        <a:solidFill>
          <a:srgbClr val="000000"/>
        </a:solidFill>
        <a:latin typeface="Arial"/>
      </a:defRPr>
    </a:lvl5pPr>
    <a:lvl6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6pPr>
    <a:lvl7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7pPr>
    <a:lvl8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8pPr>
    <a:lvl9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9pPr>
  </p:notesStyle>
</p:notesMaster>
</file>

<file path=ppt/notesSlides/_rels/notesSlide1.xml.rels>&#65279;<?xml version="1.0" encoding="utf-8"?><Relationships xmlns="http://schemas.openxmlformats.org/package/2006/relationships"><Relationship Id="rId56" Type="http://schemas.openxmlformats.org/officeDocument/2006/relationships/slide" Target="/ppt/slides/slide29.xml" /></Relationships>
</file>

<file path=ppt/notesSlides/_rels/notesSlide2.xml.rels>&#65279;<?xml version="1.0" encoding="utf-8"?><Relationships xmlns="http://schemas.openxmlformats.org/package/2006/relationships"><Relationship Id="rId31" Type="http://schemas.openxmlformats.org/officeDocument/2006/relationships/slide" Target="/ppt/slides/slide14.xml" /></Relationships>
</file>

<file path=ppt/notesSlides/_rels/notesSlide3.xml.rels>&#65279;<?xml version="1.0" encoding="utf-8"?><Relationships xmlns="http://schemas.openxmlformats.org/package/2006/relationships"><Relationship Id="rId33" Type="http://schemas.openxmlformats.org/officeDocument/2006/relationships/slide" Target="/ppt/slides/slide15.xml" /></Relationships>
</file>

<file path=ppt/notesSlides/_rels/notesSlide4.xml.rels>&#65279;<?xml version="1.0" encoding="utf-8"?><Relationships xmlns="http://schemas.openxmlformats.org/package/2006/relationships"><Relationship Id="rId35" Type="http://schemas.openxmlformats.org/officeDocument/2006/relationships/slide" Target="/ppt/slides/slide16.xml" /></Relationships>
</file>

<file path=ppt/notesSlides/_rels/notesSlide5.xml.rels>&#65279;<?xml version="1.0" encoding="utf-8"?><Relationships xmlns="http://schemas.openxmlformats.org/package/2006/relationships"><Relationship Id="rId37" Type="http://schemas.openxmlformats.org/officeDocument/2006/relationships/slide" Target="/ppt/slides/slide17.xml" /></Relationships>
</file>

<file path=ppt/notesSlides/_rels/notesSlide6.xml.rels>&#65279;<?xml version="1.0" encoding="utf-8"?><Relationships xmlns="http://schemas.openxmlformats.org/package/2006/relationships"><Relationship Id="rId39" Type="http://schemas.openxmlformats.org/officeDocument/2006/relationships/slide" Target="/ppt/slides/slide18.xml" /></Relationships>
</file>

<file path=ppt/notesSlides/_rels/notesSlide7.xml.rels>&#65279;<?xml version="1.0" encoding="utf-8"?><Relationships xmlns="http://schemas.openxmlformats.org/package/2006/relationships"><Relationship Id="rId41" Type="http://schemas.openxmlformats.org/officeDocument/2006/relationships/slide" Target="/ppt/slides/slide19.xml" /></Relationships>
</file>

<file path=ppt/notesSlides/_rels/notesSlide8.xml.rels>&#65279;<?xml version="1.0" encoding="utf-8"?><Relationships xmlns="http://schemas.openxmlformats.org/package/2006/relationships"><Relationship Id="rId43" Type="http://schemas.openxmlformats.org/officeDocument/2006/relationships/slide" Target="/ppt/slides/slide20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>
                <a:solidFill>
                  <a:srgbClr val="333333"/>
                </a:solidFill>
                <a:latin typeface="宋体"/>
              </a:rPr>
              <a:t>【图片说明】</a:t>
            </a:r>
            <a:endParaRPr/>
          </a:p>
          <a:p>
            <a:pPr/>
            <a:r>
              <a:rPr lang="en-US">
                <a:solidFill>
                  <a:srgbClr val="333333"/>
                </a:solidFill>
                <a:latin typeface="宋体"/>
              </a:rPr>
              <a:t>玉米苗期缺氮时生长缓慢，矮瘦，叶色黄绿，抽雄迟。生长盛期缺氮，老叶从叶尖沿着中脉向叶片基部枯黄，枯黄部分呈“v”字型，叶缘仍保持绿色而略卷曲，最后呈焦灼状而死亡。</a:t>
            </a:r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>
                <a:solidFill>
                  <a:srgbClr val="333333"/>
                </a:solidFill>
                <a:latin typeface="宋体"/>
              </a:rPr>
              <a:t>【图片说明】</a:t>
            </a:r>
            <a:endParaRPr/>
          </a:p>
          <a:p>
            <a:pPr/>
            <a:r>
              <a:rPr lang="en-US">
                <a:solidFill>
                  <a:srgbClr val="333333"/>
                </a:solidFill>
                <a:latin typeface="宋体"/>
              </a:rPr>
              <a:t>缺磷的主要症状是根系发育差，苗期生长缓慢，五叶期后明显出现缺磷症状，叶片呈紫红色，叶尖紫色，叶缘卷曲，并且缺磷还会使花丝抽出速度慢，造成雌花、雄花不育，影响授粉，并且果穗卷缩，穗行不齐，籽粒不饱满，常出现秃顶现象，成熟延迟。</a:t>
            </a:r>
            <a:endParaRPr/>
          </a:p>
          <a:p>
            <a:pPr/>
            <a:endParaRPr lang="en-US">
              <a:solidFill>
                <a:srgbClr val="333333"/>
              </a:solidFill>
              <a:latin typeface="宋体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pPr lvl="0"/>
            <a:r>
              <a:rPr lang="en-US"/>
              <a:t>【图片说明】</a:t>
            </a:r>
            <a:endParaRPr/>
          </a:p>
          <a:p>
            <a:pPr lvl="0"/>
            <a:r>
              <a:rPr lang="en-US"/>
              <a:t>下部叶片脉间出现淡黄色条纹，后变为白色条纹，严重时脉间组织干枯死亡，呈紫红色花斑叶，而新叶变淡。</a:t>
            </a:r>
            <a:endParaRPr/>
          </a:p>
          <a:p>
            <a:pPr lvl="0"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>
                <a:solidFill>
                  <a:srgbClr val="000000"/>
                </a:solidFill>
                <a:latin typeface="宋体"/>
              </a:rPr>
              <a:t>【图片说明】</a:t>
            </a:r>
            <a:endParaRPr/>
          </a:p>
          <a:p>
            <a:pPr/>
            <a:r>
              <a:rPr lang="en-US">
                <a:solidFill>
                  <a:srgbClr val="000000"/>
                </a:solidFill>
                <a:latin typeface="宋体"/>
              </a:rPr>
              <a:t>铁是形成叶绿素所必需的，缺铁时便产生缺绿症，叶于呈淡黄色，甚至为白色。铁还参加细胞的呼吸作用，在细胞呼吸过程中，它是一些酶的成分。由此可见，铁对呼吸作用和代讨过程有重要作用。</a:t>
            </a:r>
            <a:br>
              <a:rPr lang="en-US">
                <a:solidFill>
                  <a:srgbClr val="000000"/>
                </a:solidFill>
                <a:latin typeface="宋体"/>
              </a:rPr>
            </a:br>
            <a:r>
              <a:rPr lang="en-US">
                <a:solidFill>
                  <a:srgbClr val="000000"/>
                </a:solidFill>
                <a:latin typeface="宋体"/>
              </a:rPr>
              <a:t>铁在植物体中的流动性根小，老叶子中的铁不能向新生组织中转移，因而它不能被再度利用。因此缺铁时，下部叶片常能保持绿色，而嫩叶上呈现失绿症。</a:t>
            </a:r>
            <a:r>
              <a:rPr lang="en-US">
                <a:latin typeface="宋体"/>
              </a:rPr>
              <a:t> </a:t>
            </a:r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>
                <a:solidFill>
                  <a:srgbClr val="333333"/>
                </a:solidFill>
                <a:latin typeface="宋体"/>
              </a:rPr>
              <a:t>【图片说明】</a:t>
            </a:r>
            <a:endParaRPr/>
          </a:p>
          <a:p>
            <a:pPr/>
            <a:r>
              <a:rPr lang="en-US">
                <a:solidFill>
                  <a:srgbClr val="333333"/>
                </a:solidFill>
                <a:latin typeface="宋体"/>
              </a:rPr>
              <a:t>玉米严重缺锌会出现花白苗。其主要特征是在玉米3叶～5叶期，白色幼苗开始显现，瓣生的幼叶呈淡黄色至白色，特别是叶基部2／3处更为明显，严重时，幼苗老龄叶出现细小的白色斑点，并迅速扩大，形成局部的白色区域或坏死斑块，叶肉坏死，叶面半透明，似白绸或塑料膜，风吹易断。</a:t>
            </a:r>
            <a:endParaRPr/>
          </a:p>
          <a:p>
            <a:pPr/>
            <a:endParaRPr lang="en-US"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>
                <a:solidFill>
                  <a:srgbClr val="000000"/>
                </a:solidFill>
              </a:rPr>
              <a:t>【图片说明】</a:t>
            </a:r>
            <a:endParaRPr/>
          </a:p>
          <a:p>
            <a:pPr/>
            <a:r>
              <a:rPr lang="en-US">
                <a:solidFill>
                  <a:srgbClr val="000000"/>
                </a:solidFill>
              </a:rPr>
              <a:t>缺锰症状首先出现在幼叶上，表现为叶脉间黄化，有时出现一系列的黑褐色斑点。在高有机质土壤和锰含量较低的中性到碱性pH土壤中最常发生。</a:t>
            </a:r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pPr lvl="0"/>
            <a:r>
              <a:rPr lang="en-US"/>
              <a:t>【图片说明】</a:t>
            </a:r>
            <a:endParaRPr/>
          </a:p>
          <a:p>
            <a:pPr lvl="0"/>
            <a:r>
              <a:rPr lang="en-US"/>
              <a:t>玉米缺硼时幼叶展开困难，叶脉间呈现宽的白色条纹；茎基部变粗、变脆。严重时雄穗生长缓慢或很难抽出；果穗的穗轴短小，不能正常授粉。果穗畸形，籽粒行列不齐，着粒稀疏，籽粒基部常有带状褐疤。</a:t>
            </a:r>
            <a:br/>
            <a:endParaRPr/>
          </a:p>
        </p:txBody>
      </p:sp>
    </p:spTree>
  </p:cSld>
</p:note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9E775D-6026-46C4-9D1C-83B8D7550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Relationship Id="rId7" Type="http://schemas.openxmlformats.org/officeDocument/2006/relationships/slideLayout" Target="/ppt/slideLayouts/slideLayout2.xml" /><Relationship Id="rId44" Type="http://schemas.openxmlformats.org/officeDocument/2006/relationships/slideLayout" Target="/ppt/slideLayouts/slideLayout3.xml" /><Relationship Id="rId66" Type="http://schemas.openxmlformats.org/officeDocument/2006/relationships/theme" Target="/ppt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5"/>
    <p:sldLayoutId r:id="rId7"/>
    <p:sldLayoutId r:id="rId44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11.xml.rels>&#65279;<?xml version="1.0" encoding="utf-8"?><Relationships xmlns="http://schemas.openxmlformats.org/package/2006/relationships"><Relationship Id="rId26" Type="http://schemas.openxmlformats.org/officeDocument/2006/relationships/image" Target="/ppt/media/image10.jpg" /><Relationship Id="rId7" Type="http://schemas.openxmlformats.org/officeDocument/2006/relationships/slideLayout" Target="/ppt/slideLayouts/slideLayout2.xml" /></Relationships>
</file>

<file path=ppt/slides/_rels/slide12.xml.rels>&#65279;<?xml version="1.0" encoding="utf-8"?><Relationships xmlns="http://schemas.openxmlformats.org/package/2006/relationships"><Relationship Id="rId28" Type="http://schemas.openxmlformats.org/officeDocument/2006/relationships/image" Target="/ppt/media/image11.jpg" /><Relationship Id="rId5" Type="http://schemas.openxmlformats.org/officeDocument/2006/relationships/slideLayout" Target="/ppt/slideLayouts/slideLayout1.xml" /></Relationships>
</file>

<file path=ppt/slides/_rels/slide13.xml.rels>&#65279;<?xml version="1.0" encoding="utf-8"?><Relationships xmlns="http://schemas.openxmlformats.org/package/2006/relationships"><Relationship Id="rId30" Type="http://schemas.openxmlformats.org/officeDocument/2006/relationships/image" Target="/ppt/media/image12.jpg" /><Relationship Id="rId7" Type="http://schemas.openxmlformats.org/officeDocument/2006/relationships/slideLayout" Target="/ppt/slideLayouts/slideLayout2.xml" /></Relationships>
</file>

<file path=ppt/slides/_rels/slide14.xml.rels>&#65279;<?xml version="1.0" encoding="utf-8"?><Relationships xmlns="http://schemas.openxmlformats.org/package/2006/relationships"><Relationship Id="rId32" Type="http://schemas.openxmlformats.org/officeDocument/2006/relationships/image" Target="/ppt/media/image13.jpg" /><Relationship Id="rId7" Type="http://schemas.openxmlformats.org/officeDocument/2006/relationships/slideLayout" Target="/ppt/slideLayouts/slideLayout2.xml" /><Relationship Id="rId59" Type="http://schemas.openxmlformats.org/officeDocument/2006/relationships/notesSlide" Target="/ppt/notesSlides/notesSlide2.xml" /></Relationships>
</file>

<file path=ppt/slides/_rels/slide15.xml.rels>&#65279;<?xml version="1.0" encoding="utf-8"?><Relationships xmlns="http://schemas.openxmlformats.org/package/2006/relationships"><Relationship Id="rId34" Type="http://schemas.openxmlformats.org/officeDocument/2006/relationships/image" Target="/ppt/media/image14.jpg" /><Relationship Id="rId7" Type="http://schemas.openxmlformats.org/officeDocument/2006/relationships/slideLayout" Target="/ppt/slideLayouts/slideLayout2.xml" /><Relationship Id="rId60" Type="http://schemas.openxmlformats.org/officeDocument/2006/relationships/notesSlide" Target="/ppt/notesSlides/notesSlide3.xml" /></Relationships>
</file>

<file path=ppt/slides/_rels/slide16.xml.rels>&#65279;<?xml version="1.0" encoding="utf-8"?><Relationships xmlns="http://schemas.openxmlformats.org/package/2006/relationships"><Relationship Id="rId36" Type="http://schemas.openxmlformats.org/officeDocument/2006/relationships/image" Target="/ppt/media/image15.jpg" /><Relationship Id="rId7" Type="http://schemas.openxmlformats.org/officeDocument/2006/relationships/slideLayout" Target="/ppt/slideLayouts/slideLayout2.xml" /><Relationship Id="rId61" Type="http://schemas.openxmlformats.org/officeDocument/2006/relationships/notesSlide" Target="/ppt/notesSlides/notesSlide4.xml" /></Relationships>
</file>

<file path=ppt/slides/_rels/slide17.xml.rels>&#65279;<?xml version="1.0" encoding="utf-8"?><Relationships xmlns="http://schemas.openxmlformats.org/package/2006/relationships"><Relationship Id="rId38" Type="http://schemas.openxmlformats.org/officeDocument/2006/relationships/image" Target="/ppt/media/image16.jpg" /><Relationship Id="rId7" Type="http://schemas.openxmlformats.org/officeDocument/2006/relationships/slideLayout" Target="/ppt/slideLayouts/slideLayout2.xml" /><Relationship Id="rId62" Type="http://schemas.openxmlformats.org/officeDocument/2006/relationships/notesSlide" Target="/ppt/notesSlides/notesSlide5.xml" /></Relationships>
</file>

<file path=ppt/slides/_rels/slide18.xml.rels>&#65279;<?xml version="1.0" encoding="utf-8"?><Relationships xmlns="http://schemas.openxmlformats.org/package/2006/relationships"><Relationship Id="rId40" Type="http://schemas.openxmlformats.org/officeDocument/2006/relationships/image" Target="/ppt/media/image17.jpg" /><Relationship Id="rId7" Type="http://schemas.openxmlformats.org/officeDocument/2006/relationships/slideLayout" Target="/ppt/slideLayouts/slideLayout2.xml" /><Relationship Id="rId63" Type="http://schemas.openxmlformats.org/officeDocument/2006/relationships/notesSlide" Target="/ppt/notesSlides/notesSlide6.xml" /></Relationships>
</file>

<file path=ppt/slides/_rels/slide19.xml.rels>&#65279;<?xml version="1.0" encoding="utf-8"?><Relationships xmlns="http://schemas.openxmlformats.org/package/2006/relationships"><Relationship Id="rId42" Type="http://schemas.openxmlformats.org/officeDocument/2006/relationships/image" Target="/ppt/media/image18.jpg" /><Relationship Id="rId7" Type="http://schemas.openxmlformats.org/officeDocument/2006/relationships/slideLayout" Target="/ppt/slideLayouts/slideLayout2.xml" /><Relationship Id="rId64" Type="http://schemas.openxmlformats.org/officeDocument/2006/relationships/notesSlide" Target="/ppt/notesSlides/notesSlide7.xml" /></Relationships>
</file>

<file path=ppt/slides/_rels/slide2.xml.rels>&#65279;<?xml version="1.0" encoding="utf-8"?><Relationships xmlns="http://schemas.openxmlformats.org/package/2006/relationships"><Relationship Id="rId8" Type="http://schemas.openxmlformats.org/officeDocument/2006/relationships/image" Target="/ppt/media/image1.png" /><Relationship Id="rId7" Type="http://schemas.openxmlformats.org/officeDocument/2006/relationships/slideLayout" Target="/ppt/slideLayouts/slideLayout2.xml" /></Relationships>
</file>

<file path=ppt/slides/_rels/slide20.xml.rels>&#65279;<?xml version="1.0" encoding="utf-8"?><Relationships xmlns="http://schemas.openxmlformats.org/package/2006/relationships"><Relationship Id="rId45" Type="http://schemas.openxmlformats.org/officeDocument/2006/relationships/image" Target="/ppt/media/image19.jpg" /><Relationship Id="rId44" Type="http://schemas.openxmlformats.org/officeDocument/2006/relationships/slideLayout" Target="/ppt/slideLayouts/slideLayout3.xml" /><Relationship Id="rId65" Type="http://schemas.openxmlformats.org/officeDocument/2006/relationships/notesSlide" Target="/ppt/notesSlides/notesSlide8.xml" /></Relationships>
</file>

<file path=ppt/slides/_rels/slide21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22.xml.rels>&#65279;<?xml version="1.0" encoding="utf-8"?><Relationships xmlns="http://schemas.openxmlformats.org/package/2006/relationships"><Relationship Id="rId48" Type="http://schemas.openxmlformats.org/officeDocument/2006/relationships/image" Target="/ppt/media/image20.jpg" /><Relationship Id="rId5" Type="http://schemas.openxmlformats.org/officeDocument/2006/relationships/slideLayout" Target="/ppt/slideLayouts/slideLayout1.xml" /></Relationships>
</file>

<file path=ppt/slides/_rels/slide23.xml.rels>&#65279;<?xml version="1.0" encoding="utf-8"?><Relationships xmlns="http://schemas.openxmlformats.org/package/2006/relationships"><Relationship Id="rId50" Type="http://schemas.openxmlformats.org/officeDocument/2006/relationships/image" Target="/ppt/media/image21.png" /><Relationship Id="rId5" Type="http://schemas.openxmlformats.org/officeDocument/2006/relationships/slideLayout" Target="/ppt/slideLayouts/slideLayout1.xml" /></Relationships>
</file>

<file path=ppt/slides/_rels/slide24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/Relationships>
</file>

<file path=ppt/slides/_rels/slide25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26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27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28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29.xml.rels>&#65279;<?xml version="1.0" encoding="utf-8"?><Relationships xmlns="http://schemas.openxmlformats.org/package/2006/relationships"><Relationship Id="rId57" Type="http://schemas.openxmlformats.org/officeDocument/2006/relationships/image" Target="/ppt/media/image22.jpg" /><Relationship Id="rId5" Type="http://schemas.openxmlformats.org/officeDocument/2006/relationships/slideLayout" Target="/ppt/slideLayouts/slideLayout1.xml" /><Relationship Id="rId58" Type="http://schemas.openxmlformats.org/officeDocument/2006/relationships/notesSlide" Target="/ppt/notesSlides/notesSlide1.xml" /></Relationships>
</file>

<file path=ppt/slides/_rels/slide3.xml.rels>&#65279;<?xml version="1.0" encoding="utf-8"?><Relationships xmlns="http://schemas.openxmlformats.org/package/2006/relationships"><Relationship Id="rId10" Type="http://schemas.openxmlformats.org/officeDocument/2006/relationships/image" Target="/ppt/media/image2.png" /><Relationship Id="rId5" Type="http://schemas.openxmlformats.org/officeDocument/2006/relationships/slideLayout" Target="/ppt/slideLayouts/slideLayout1.xml" /></Relationships>
</file>

<file path=ppt/slides/_rels/slide4.xml.rels>&#65279;<?xml version="1.0" encoding="utf-8"?><Relationships xmlns="http://schemas.openxmlformats.org/package/2006/relationships"><Relationship Id="rId12" Type="http://schemas.openxmlformats.org/officeDocument/2006/relationships/image" Target="/ppt/media/image3.png" /><Relationship Id="rId13" Type="http://schemas.openxmlformats.org/officeDocument/2006/relationships/image" Target="/ppt/media/image4.png" /><Relationship Id="rId5" Type="http://schemas.openxmlformats.org/officeDocument/2006/relationships/slideLayout" Target="/ppt/slideLayouts/slideLayout1.xml" /></Relationships>
</file>

<file path=ppt/slides/_rels/slide5.xml.rels>&#65279;<?xml version="1.0" encoding="utf-8"?><Relationships xmlns="http://schemas.openxmlformats.org/package/2006/relationships"><Relationship Id="rId15" Type="http://schemas.openxmlformats.org/officeDocument/2006/relationships/image" Target="/ppt/media/image5.png" /><Relationship Id="rId5" Type="http://schemas.openxmlformats.org/officeDocument/2006/relationships/slideLayout" Target="/ppt/slideLayouts/slideLayout1.xml" /></Relationships>
</file>

<file path=ppt/slides/_rels/slide6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7.xml.rels>&#65279;<?xml version="1.0" encoding="utf-8"?><Relationships xmlns="http://schemas.openxmlformats.org/package/2006/relationships"><Relationship Id="rId18" Type="http://schemas.openxmlformats.org/officeDocument/2006/relationships/image" Target="/ppt/media/image6.jpg" /><Relationship Id="rId19" Type="http://schemas.openxmlformats.org/officeDocument/2006/relationships/image" Target="/ppt/media/image7.jpg" /><Relationship Id="rId20" Type="http://schemas.openxmlformats.org/officeDocument/2006/relationships/image" Target="/ppt/media/image8.png" /><Relationship Id="rId5" Type="http://schemas.openxmlformats.org/officeDocument/2006/relationships/slideLayout" Target="/ppt/slideLayouts/slideLayout1.xml" /></Relationships>
</file>

<file path=ppt/slides/_rels/slide8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/Relationships>
</file>

<file path=ppt/slides/_rels/slide9.xml.rels>&#65279;<?xml version="1.0" encoding="utf-8"?><Relationships xmlns="http://schemas.openxmlformats.org/package/2006/relationships"><Relationship Id="rId23" Type="http://schemas.openxmlformats.org/officeDocument/2006/relationships/image" Target="/ppt/media/image9.jpg" /><Relationship Id="rId5" Type="http://schemas.openxmlformats.org/officeDocument/2006/relationships/slideLayout" Target="/ppt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11187" y="1773237"/>
            <a:ext cx="7559675" cy="1152525"/>
          </a:xfrm>
          <a:solidFill>
            <a:srgbClr val="FF00FF"/>
          </a:solidFill>
          <a:ln w="19050">
            <a:solidFill>
              <a:srgbClr val="99CCFF"/>
            </a:solidFill>
          </a:ln>
          <a:effectLst>
            <a:outerShdw dist="36512" dir="2700000" algn="ctr">
              <a:srgbClr val="990000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 w="19050">
                  <a:solidFill>
                    <a:srgbClr val="99CCFF"/>
                  </a:solidFill>
                </a:ln>
                <a:solidFill>
                  <a:srgbClr val="FF00FF"/>
                </a:solidFill>
                <a:effectLst>
                  <a:outerShdw dist="36512" dir="2700000" algn="ctr">
                    <a:srgbClr val="990000"/>
                  </a:outerShdw>
                </a:effectLst>
                <a:latin typeface="华文行楷"/>
              </a:rPr>
              <a:t>第二节    植株的生长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1125537"/>
            <a:ext cx="8229600" cy="2921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000" b="1">
                <a:solidFill>
                  <a:srgbClr val="009999"/>
                </a:solidFill>
                <a:latin typeface="Arial"/>
              </a:rPr>
              <a:t>植株缺乏氮、磷、钾症状: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lnSpc>
                <a:spcPct val="90000"/>
              </a:lnSpc>
            </a:pPr>
            <a:r>
              <a:rPr lang="en-US" sz="2800">
                <a:solidFill>
                  <a:srgbClr val="0000FF"/>
                </a:solidFill>
                <a:latin typeface="Arial"/>
              </a:rPr>
              <a:t>缺钾：老叶沿叶缘首先黄化，严重时叶缘呈灼烧状。 双子叶植物叶脉间失绿 </a:t>
            </a:r>
            <a:endParaRPr/>
          </a:p>
          <a:p>
            <a:pPr indent="-342900" algn="l" defTabSz="914400">
              <a:lnSpc>
                <a:spcPct val="90000"/>
              </a:lnSpc>
            </a:pPr>
            <a:br>
              <a:rPr lang="en-US" sz="2800">
                <a:solidFill>
                  <a:srgbClr val="0000FF"/>
                </a:solidFill>
                <a:latin typeface="Arial"/>
              </a:rPr>
            </a:br>
            <a:r>
              <a:rPr lang="en-US" sz="2800">
                <a:solidFill>
                  <a:srgbClr val="0000FF"/>
                </a:solidFill>
                <a:latin typeface="Arial"/>
              </a:rPr>
              <a:t>缺氮：植株浅绿、基部老叶变黄，干燥时呈褐色。茎短而细，分枝或分蘖少，出现早衰现象。若果树缺氮则表现为果小、果少、果皮硬等现象。</a:t>
            </a:r>
            <a:endParaRPr/>
          </a:p>
          <a:p>
            <a:pPr indent="-342900" algn="l" defTabSz="914400">
              <a:lnSpc>
                <a:spcPct val="90000"/>
              </a:lnSpc>
            </a:pPr>
            <a:r>
              <a:rPr lang="en-US" sz="2800">
                <a:solidFill>
                  <a:srgbClr val="0000FF"/>
                </a:solidFill>
                <a:latin typeface="Arial"/>
              </a:rPr>
              <a:t> </a:t>
            </a:r>
            <a:br>
              <a:rPr lang="en-US" sz="2800">
                <a:solidFill>
                  <a:srgbClr val="0000FF"/>
                </a:solidFill>
                <a:latin typeface="Arial"/>
              </a:rPr>
            </a:br>
            <a:r>
              <a:rPr lang="en-US" sz="2800">
                <a:solidFill>
                  <a:srgbClr val="0000FF"/>
                </a:solidFill>
                <a:latin typeface="Arial"/>
              </a:rPr>
              <a:t>缺磷：植株深绿，常呈红色或紫色，干燥时暗绿。茎短而细，基部叶片变黄，开花期推迟，种子小，不饱满。 </a:t>
            </a:r>
            <a:br>
              <a:rPr lang="en-US" sz="2800">
                <a:solidFill>
                  <a:srgbClr val="0000FF"/>
                </a:solidFill>
                <a:latin typeface="Arial"/>
              </a:rPr>
            </a:br>
            <a:endParaRPr/>
          </a:p>
        </p:txBody>
      </p:sp>
      <p:sp>
        <p:nvSpPr>
          <p:cNvPr id="4" name=""/>
          <p:cNvSpPr/>
          <p:nvPr/>
        </p:nvSpPr>
        <p:spPr>
          <a:xfrm>
            <a:off x="179387" y="188912"/>
            <a:ext cx="6808787" cy="70167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000" b="1">
                <a:solidFill>
                  <a:srgbClr val="FF00FF"/>
                </a:solidFill>
              </a:rPr>
              <a:t>三、植株的生长需要营养物质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26">
            <a:lum bright="23999"/>
          </a:blip>
          <a:srcRect t="35820"/>
          <a:stretch>
            <a:fillRect/>
          </a:stretch>
        </p:blipFill>
        <p:spPr>
          <a:xfrm>
            <a:off x="33337" y="0"/>
            <a:ext cx="9110662" cy="636905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" descr=""/>
          <p:cNvPicPr>
            <a:picLocks noChangeAspect="1" noChangeArrowheads="1"/>
          </p:cNvPicPr>
          <p:nvPr/>
        </p:nvPicPr>
        <p:blipFill>
          <a:blip r:embed="rId28">
            <a:lum bright="5999"/>
          </a:blip>
          <a:srcRect/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" descr="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>
          <a:xfrm>
            <a:off x="2957512" y="0"/>
            <a:ext cx="5143500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0" y="76200"/>
            <a:ext cx="2673350" cy="519112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28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正常的玉米植株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" descr="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>
          <a:xfrm>
            <a:off x="1331912" y="1700212"/>
            <a:ext cx="6840537" cy="5132387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6227762" y="2047875"/>
            <a:ext cx="1200150" cy="701675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40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缺氮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87350" y="122237"/>
            <a:ext cx="8756650" cy="1074737"/>
          </a:xfrm>
          <a:prstGeom prst="rect">
            <a:avLst/>
          </a:prstGeom>
          <a:ln w="12700" cap="sq"/>
        </p:spPr>
        <p:txBody>
          <a:bodyPr/>
          <a:lstStyle/>
          <a:p>
            <a:pPr>
              <a:spcBef>
                <a:spcPct val="30000"/>
              </a:spcBef>
            </a:pPr>
            <a:r>
              <a:rPr lang="en-US" sz="2800" b="1">
                <a:solidFill>
                  <a:srgbClr val="0000FF"/>
                </a:solidFill>
                <a:latin typeface="Times New Roman"/>
              </a:rPr>
              <a:t>生长盛期缺氮，老叶从叶尖沿着中脉向叶片基部枯黄，</a:t>
            </a:r>
            <a:endParaRPr/>
          </a:p>
          <a:p>
            <a:pPr>
              <a:spcBef>
                <a:spcPct val="30000"/>
              </a:spcBef>
            </a:pPr>
            <a:r>
              <a:rPr lang="en-US" sz="2800" b="1">
                <a:solidFill>
                  <a:srgbClr val="0000FF"/>
                </a:solidFill>
                <a:latin typeface="Times New Roman"/>
              </a:rPr>
              <a:t>枯黄部分呈“v”字型，最后呈焦灼状而死亡。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" descr="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>
          <a:xfrm>
            <a:off x="4587875" y="0"/>
            <a:ext cx="4556125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4932362" y="392112"/>
            <a:ext cx="1800225" cy="701675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40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缺磷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1557337"/>
            <a:ext cx="4392612" cy="2528887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叶片呈紫红色，叶尖</a:t>
            </a:r>
            <a:endParaRPr/>
          </a:p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紫色，叶缘卷曲，</a:t>
            </a:r>
            <a:endParaRPr/>
          </a:p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并且缺磷还会使</a:t>
            </a:r>
            <a:endParaRPr/>
          </a:p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花丝抽出速度慢，</a:t>
            </a:r>
            <a:endParaRPr/>
          </a:p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造成雌花、雄花不育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" descr="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>
          <a:xfrm>
            <a:off x="1828800" y="0"/>
            <a:ext cx="6704012" cy="6284912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144462" y="581025"/>
            <a:ext cx="1200150" cy="701675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40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缺镁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12725" y="6278562"/>
            <a:ext cx="8751887" cy="579437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下部叶片脉间出现淡黄色条纹，后变为白色条纹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" descr="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539750" y="176212"/>
            <a:ext cx="1200150" cy="701675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40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缺铁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435600" y="1989137"/>
            <a:ext cx="4105275" cy="1066800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产生缺绿症，</a:t>
            </a:r>
            <a:endParaRPr/>
          </a:p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叶呈淡黄色 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" descr="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>
          <a:xfrm>
            <a:off x="0" y="0"/>
            <a:ext cx="8316912" cy="6238875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381000" y="71437"/>
            <a:ext cx="1200150" cy="701675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40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缺锌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6278562"/>
            <a:ext cx="2224087" cy="579437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出现花白苗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3419475" y="6278562"/>
            <a:ext cx="1816100" cy="579437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风吹易断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" descr="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>
          <a:xfrm>
            <a:off x="4525962" y="0"/>
            <a:ext cx="4618037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2051050" y="280987"/>
            <a:ext cx="2881312" cy="701675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40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缺锰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468312" y="5661025"/>
            <a:ext cx="3959225" cy="762000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4400" b="1">
                <a:solidFill>
                  <a:srgbClr val="0000FF"/>
                </a:solidFill>
                <a:latin typeface="Times New Roman"/>
              </a:rPr>
              <a:t>叶脉间黄化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68312" y="765175"/>
            <a:ext cx="8229600" cy="4318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000" b="1">
                <a:solidFill>
                  <a:srgbClr val="FF00FF"/>
                </a:solidFill>
                <a:latin typeface="Arial"/>
              </a:rPr>
              <a:t>学习目标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539750" y="1412875"/>
            <a:ext cx="8229600" cy="2536825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/>
            <a:r>
              <a:rPr lang="en-US" sz="3200" b="1">
                <a:solidFill>
                  <a:srgbClr val="0000FF"/>
                </a:solidFill>
                <a:latin typeface="Arial"/>
              </a:rPr>
              <a:t>1.描述根的生长和枝条发育的过程。</a:t>
            </a:r>
            <a:endParaRPr/>
          </a:p>
          <a:p>
            <a:pPr indent="-342900" algn="l" defTabSz="914400"/>
            <a:r>
              <a:rPr lang="en-US" sz="3200" b="1">
                <a:solidFill>
                  <a:srgbClr val="0000FF"/>
                </a:solidFill>
                <a:latin typeface="Arial"/>
              </a:rPr>
              <a:t>2.运用测量的方法探究根生长最快的部位。</a:t>
            </a:r>
            <a:endParaRPr/>
          </a:p>
          <a:p>
            <a:pPr indent="-342900" algn="l" defTabSz="914400"/>
            <a:r>
              <a:rPr lang="en-US" sz="3200" b="1">
                <a:solidFill>
                  <a:srgbClr val="0000FF"/>
                </a:solidFill>
                <a:latin typeface="Arial"/>
              </a:rPr>
              <a:t>3.运用调查的方法了解无机盐与植物生长的关系。</a:t>
            </a:r>
            <a:endParaRPr/>
          </a:p>
        </p:txBody>
      </p:sp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979612" y="3141662"/>
            <a:ext cx="2909887" cy="3333750"/>
          </a:xfrm>
          <a:prstGeom prst="rect">
            <a:avLst/>
          </a:prstGeom>
          <a:noFill/>
        </p:spPr>
      </p:pic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" descr="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>
          <a:xfrm>
            <a:off x="0" y="0"/>
            <a:ext cx="6948487" cy="6405562"/>
          </a:xfrm>
          <a:prstGeom prst="rect">
            <a:avLst/>
          </a:prstGeom>
          <a:noFill/>
          <a:ln w="9525"/>
        </p:spPr>
      </p:pic>
      <p:sp>
        <p:nvSpPr>
          <p:cNvPr id="2" name=""/>
          <p:cNvSpPr/>
          <p:nvPr/>
        </p:nvSpPr>
        <p:spPr>
          <a:xfrm>
            <a:off x="539750" y="392112"/>
            <a:ext cx="1200150" cy="701675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40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缺硼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964362" y="2565400"/>
            <a:ext cx="2224087" cy="2041525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幼叶展开</a:t>
            </a:r>
            <a:endParaRPr/>
          </a:p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困难，叶脉</a:t>
            </a:r>
            <a:endParaRPr/>
          </a:p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间呈现宽的</a:t>
            </a:r>
            <a:endParaRPr/>
          </a:p>
          <a:p>
            <a:pPr/>
            <a:r>
              <a:rPr lang="en-US" sz="3200" b="1">
                <a:solidFill>
                  <a:srgbClr val="0000FF"/>
                </a:solidFill>
                <a:latin typeface="Times New Roman"/>
              </a:rPr>
              <a:t>白色条纹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400" b="1">
                <a:solidFill>
                  <a:srgbClr val="FF00FF"/>
                </a:solidFill>
                <a:latin typeface="Arial"/>
              </a:rPr>
              <a:t>调查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/>
            <a:r>
              <a:rPr lang="en-US" sz="3200">
                <a:solidFill>
                  <a:srgbClr val="0000FF"/>
                </a:solidFill>
                <a:latin typeface="Arial"/>
              </a:rPr>
              <a:t>1.植物生长主要需要含氮的、含磷的和含钾的无机盐。</a:t>
            </a:r>
            <a:endParaRPr/>
          </a:p>
          <a:p>
            <a:pPr indent="-342900" algn="l" defTabSz="914400"/>
            <a:r>
              <a:rPr lang="en-US" sz="3200">
                <a:solidFill>
                  <a:srgbClr val="0000FF"/>
                </a:solidFill>
                <a:latin typeface="Arial"/>
              </a:rPr>
              <a:t>2.一次施肥不要过多，否则会出现“烧苗”现象，甚至导致植株死亡。另外施肥时要注意浇水，以利于肥料的吸收和运输。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8312" y="404812"/>
            <a:ext cx="8137525" cy="17399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FF"/>
                </a:solidFill>
              </a:rPr>
              <a:t>无土栽培条件:</a:t>
            </a:r>
            <a:br>
              <a:rPr lang="en-US" sz="3600" b="1"/>
            </a:br>
            <a:r>
              <a:rPr lang="en-US" sz="3600" b="1"/>
              <a:t>      提供</a:t>
            </a:r>
            <a:r>
              <a:rPr lang="en-US" sz="3600" b="1">
                <a:solidFill>
                  <a:srgbClr val="FF0000"/>
                </a:solidFill>
              </a:rPr>
              <a:t>水</a:t>
            </a:r>
            <a:r>
              <a:rPr lang="en-US" sz="3600" b="1"/>
              <a:t>和</a:t>
            </a:r>
            <a:r>
              <a:rPr lang="en-US" sz="3600" b="1">
                <a:solidFill>
                  <a:srgbClr val="FF0000"/>
                </a:solidFill>
              </a:rPr>
              <a:t>无机盐</a:t>
            </a:r>
            <a:r>
              <a:rPr lang="en-US" sz="3600" b="1"/>
              <a:t>,并将植株</a:t>
            </a:r>
            <a:r>
              <a:rPr lang="en-US" sz="3600" b="1">
                <a:solidFill>
                  <a:srgbClr val="FF0000"/>
                </a:solidFill>
              </a:rPr>
              <a:t>固定</a:t>
            </a:r>
            <a:r>
              <a:rPr lang="en-US" sz="3600" b="1"/>
              <a:t>,注意</a:t>
            </a:r>
            <a:r>
              <a:rPr lang="en-US" sz="3600" b="1">
                <a:solidFill>
                  <a:srgbClr val="FF0000"/>
                </a:solidFill>
              </a:rPr>
              <a:t>通气</a:t>
            </a:r>
            <a:r>
              <a:rPr lang="en-US" sz="3600" b="1"/>
              <a:t>.</a:t>
            </a:r>
            <a:endParaRPr/>
          </a:p>
        </p:txBody>
      </p:sp>
      <p:pic>
        <p:nvPicPr>
          <p:cNvPr id="20" name="" descr=""/>
          <p:cNvPicPr>
            <a:picLocks noChangeAspect="1" noChangeArrowheads="1"/>
          </p:cNvPicPr>
          <p:nvPr/>
        </p:nvPicPr>
        <p:blipFill>
          <a:blip r:embed="rId48"/>
          <a:srcRect/>
          <a:stretch>
            <a:fillRect/>
          </a:stretch>
        </p:blipFill>
        <p:spPr>
          <a:xfrm>
            <a:off x="684212" y="2205037"/>
            <a:ext cx="7488237" cy="4652962"/>
          </a:xfrm>
          <a:prstGeom prst="rect">
            <a:avLst/>
          </a:prstGeom>
          <a:noFill/>
        </p:spPr>
      </p:pic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" descr=""/>
          <p:cNvPicPr>
            <a:picLocks noChangeAspect="1" noChangeArrowheads="1"/>
          </p:cNvPicPr>
          <p:nvPr/>
        </p:nvPicPr>
        <p:blipFill>
          <a:blip r:embed="rId50"/>
          <a:srcRect/>
          <a:stretch>
            <a:fillRect/>
          </a:stretch>
        </p:blipFill>
        <p:spPr>
          <a:xfrm>
            <a:off x="0" y="38100"/>
            <a:ext cx="9144000" cy="677545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1368425" y="1863725"/>
            <a:ext cx="6299200" cy="701675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4000" b="1">
                <a:solidFill>
                  <a:srgbClr val="009999"/>
                </a:solidFill>
                <a:latin typeface="Times New Roman"/>
              </a:rPr>
              <a:t>植株的生长需要营养物质！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203575" y="2727325"/>
            <a:ext cx="2736850" cy="701675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4000" b="1">
                <a:solidFill>
                  <a:srgbClr val="FF00FF"/>
                </a:solidFill>
                <a:latin typeface="Times New Roman"/>
              </a:rPr>
              <a:t>无机盐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3635375" y="3735387"/>
            <a:ext cx="692150" cy="701675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4000" b="1">
                <a:solidFill>
                  <a:srgbClr val="FF00FF"/>
                </a:solidFill>
                <a:latin typeface="Times New Roman"/>
              </a:rPr>
              <a:t>水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3203575" y="4743450"/>
            <a:ext cx="3384550" cy="701675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4000" b="1">
                <a:solidFill>
                  <a:srgbClr val="FF00FF"/>
                </a:solidFill>
                <a:latin typeface="Times New Roman"/>
              </a:rPr>
              <a:t>有机物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50825" y="1254125"/>
            <a:ext cx="324167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</a:rPr>
              <a:t>一、幼根的生长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1901825"/>
            <a:ext cx="45370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333399"/>
                </a:solidFill>
              </a:rPr>
              <a:t>根的什么部位生长最快？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539750" y="2405062"/>
            <a:ext cx="60483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根生长最快的部位是  </a:t>
            </a:r>
            <a:r>
              <a:rPr lang="en-US" sz="2800" b="1" i="1"/>
              <a:t>伸长区</a:t>
            </a:r>
            <a:endParaRPr/>
          </a:p>
        </p:txBody>
      </p:sp>
      <p:grpSp>
        <p:nvGrpSpPr>
          <p:cNvPr id="5" name=""/>
          <p:cNvGrpSpPr/>
          <p:nvPr/>
        </p:nvGrpSpPr>
        <p:grpSpPr>
          <a:xfrm>
            <a:off x="1042987" y="3054350"/>
            <a:ext cx="609600" cy="1871662"/>
            <a:chOff x="241" y="1389"/>
            <a:chExt cx="326" cy="907"/>
          </a:xfrm>
        </p:grpSpPr>
        <p:sp>
          <p:nvSpPr>
            <p:cNvPr id="6" name=""/>
            <p:cNvSpPr/>
            <p:nvPr/>
          </p:nvSpPr>
          <p:spPr>
            <a:xfrm>
              <a:off x="657" y="1924"/>
              <a:ext cx="384" cy="117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7" name=""/>
            <p:cNvSpPr/>
            <p:nvPr/>
          </p:nvSpPr>
          <p:spPr>
            <a:xfrm>
              <a:off x="521" y="1389"/>
              <a:ext cx="46" cy="907"/>
            </a:xfrm>
            <a:prstGeom prst="leftBrace">
              <a:avLst/>
            </a:prstGeom>
            <a:ln>
              <a:solidFill>
                <a:srgbClr val="00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8" name=""/>
            <p:cNvSpPr/>
            <p:nvPr/>
          </p:nvSpPr>
          <p:spPr>
            <a:xfrm>
              <a:off x="241" y="1480"/>
              <a:ext cx="326" cy="816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333399"/>
                  </a:solidFill>
                </a:rPr>
                <a:t>根 的生长</a:t>
              </a:r>
              <a:endParaRPr/>
            </a:p>
          </p:txBody>
        </p:sp>
      </p:grpSp>
      <p:sp>
        <p:nvSpPr>
          <p:cNvPr id="9" name=""/>
          <p:cNvSpPr/>
          <p:nvPr/>
        </p:nvSpPr>
        <p:spPr>
          <a:xfrm>
            <a:off x="1547812" y="2981325"/>
            <a:ext cx="4319587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分生区增加细胞的数量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1619250" y="4278312"/>
            <a:ext cx="417671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伸长区细胞体积的增大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250825" y="4926012"/>
            <a:ext cx="41402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二、枝条是芽发育而成的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179387" y="5573712"/>
            <a:ext cx="496887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三、植株的生长需要营养物质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288925" y="6078537"/>
            <a:ext cx="81708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需要量最多无机盐是含</a:t>
            </a:r>
            <a:r>
              <a:rPr lang="en-US" sz="2800" b="1">
                <a:solidFill>
                  <a:srgbClr val="FF0000"/>
                </a:solidFill>
              </a:rPr>
              <a:t>氮、含磷、含钾的无机盐。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3616325" y="463550"/>
            <a:ext cx="1819275" cy="6413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FF00FF"/>
                </a:solidFill>
              </a:rPr>
              <a:t>小结</a:t>
            </a:r>
            <a:endParaRPr/>
          </a:p>
        </p:txBody>
      </p:sp>
      <p:sp>
        <p:nvSpPr>
          <p:cNvPr id="15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 animBg="1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68312" y="0"/>
            <a:ext cx="8229600" cy="90805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400" b="1">
                <a:solidFill>
                  <a:srgbClr val="FF00FF"/>
                </a:solidFill>
                <a:latin typeface="Arial"/>
              </a:rPr>
              <a:t>练习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68312" y="1268412"/>
            <a:ext cx="8229600" cy="45259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/>
            <a:r>
              <a:rPr lang="en-US" sz="3200">
                <a:solidFill>
                  <a:srgbClr val="0000FF"/>
                </a:solidFill>
                <a:latin typeface="Arial"/>
              </a:rPr>
              <a:t>1.(1) ×；(2)√。</a:t>
            </a:r>
            <a:endParaRPr/>
          </a:p>
          <a:p>
            <a:pPr indent="-342900" algn="l" defTabSz="914400"/>
            <a:r>
              <a:rPr lang="en-US" sz="3200">
                <a:solidFill>
                  <a:srgbClr val="0000FF"/>
                </a:solidFill>
                <a:latin typeface="Arial"/>
              </a:rPr>
              <a:t>2.芽不一定都发育成枝条，有的芽发育成花。</a:t>
            </a:r>
            <a:endParaRPr/>
          </a:p>
          <a:p>
            <a:pPr indent="-342900" algn="l" defTabSz="914400"/>
            <a:r>
              <a:rPr lang="en-US" sz="3200">
                <a:solidFill>
                  <a:srgbClr val="0000FF"/>
                </a:solidFill>
                <a:latin typeface="Arial"/>
              </a:rPr>
              <a:t>3.第一句农谚的科学道理是说明了水、肥对于农业生产的重要性。第二句农谚有片面性，忽视了不同生长发育时期作物对水、肥的需要是不同的。</a:t>
            </a:r>
            <a:endParaRPr/>
          </a:p>
          <a:p>
            <a:pPr indent="-342900" algn="l" defTabSz="914400"/>
            <a:endParaRPr lang="en-US" sz="3200" b="1">
              <a:solidFill>
                <a:srgbClr val="0000FF"/>
              </a:solidFill>
              <a:latin typeface="Arial"/>
            </a:endParaRPr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8312" y="981075"/>
            <a:ext cx="8226425" cy="4908550"/>
          </a:xfrm>
          <a:prstGeom prst="rect">
            <a:avLst/>
          </a:prstGeom>
          <a:ln/>
        </p:spPr>
        <p:txBody>
          <a:bodyPr anchor="ctr"/>
          <a:lstStyle/>
          <a:p>
            <a:pPr/>
            <a:r>
              <a:rPr lang="en-US" sz="4000">
                <a:solidFill>
                  <a:srgbClr val="0000FF"/>
                </a:solidFill>
              </a:rPr>
              <a:t>（一）判断题</a:t>
            </a:r>
            <a:endParaRPr/>
          </a:p>
          <a:p>
            <a:pPr/>
            <a:r>
              <a:rPr lang="en-US" sz="4000">
                <a:solidFill>
                  <a:srgbClr val="0000FF"/>
                </a:solidFill>
              </a:rPr>
              <a:t>1、植株生长是指细胞数量的增多，</a:t>
            </a:r>
            <a:endParaRPr/>
          </a:p>
          <a:p>
            <a:pPr/>
            <a:r>
              <a:rPr lang="en-US" sz="4000">
                <a:solidFill>
                  <a:srgbClr val="0000FF"/>
                </a:solidFill>
              </a:rPr>
              <a:t>这是通过细胞分裂实现的。（         ） </a:t>
            </a:r>
            <a:endParaRPr/>
          </a:p>
          <a:p>
            <a:pPr/>
            <a:endParaRPr lang="en-US" sz="4000" b="1">
              <a:solidFill>
                <a:srgbClr val="FF00FF"/>
              </a:solidFill>
            </a:endParaRPr>
          </a:p>
          <a:p>
            <a:pPr/>
            <a:endParaRPr lang="en-US" sz="4000">
              <a:solidFill>
                <a:srgbClr val="0000FF"/>
              </a:solidFill>
            </a:endParaRPr>
          </a:p>
          <a:p>
            <a:pPr/>
            <a:r>
              <a:rPr lang="en-US" sz="4000">
                <a:solidFill>
                  <a:srgbClr val="0000FF"/>
                </a:solidFill>
              </a:rPr>
              <a:t>2、芽和根尖中都有分生组织。 </a:t>
            </a:r>
            <a:r>
              <a:rPr lang="en-US" sz="3600">
                <a:solidFill>
                  <a:srgbClr val="0000FF"/>
                </a:solidFill>
              </a:rPr>
              <a:t>（         ）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987675" y="188912"/>
            <a:ext cx="2012950" cy="64135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600">
                <a:solidFill>
                  <a:srgbClr val="FF00FF"/>
                </a:solidFill>
              </a:rPr>
              <a:t>反馈练习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331912" y="2781300"/>
            <a:ext cx="692150" cy="70167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000" b="1">
                <a:solidFill>
                  <a:srgbClr val="FF00FF"/>
                </a:solidFill>
              </a:rPr>
              <a:t>×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331912" y="5229225"/>
            <a:ext cx="693737" cy="70167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000" b="1">
                <a:solidFill>
                  <a:srgbClr val="FF00FF"/>
                </a:solidFill>
              </a:rPr>
              <a:t>√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333375"/>
            <a:ext cx="9144000" cy="642778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FF00FF"/>
                </a:solidFill>
              </a:rPr>
              <a:t>（二）选择题</a:t>
            </a:r>
            <a:endParaRPr/>
          </a:p>
          <a:p>
            <a:pPr/>
            <a:r>
              <a:rPr lang="en-US" sz="3200">
                <a:solidFill>
                  <a:srgbClr val="0000FF"/>
                </a:solidFill>
              </a:rPr>
              <a:t>1、植物生活需要量最多的无机盐是（       ）</a:t>
            </a:r>
            <a:endParaRPr/>
          </a:p>
          <a:p>
            <a:pPr/>
            <a:r>
              <a:rPr lang="en-US" sz="3200">
                <a:solidFill>
                  <a:srgbClr val="0000FF"/>
                </a:solidFill>
              </a:rPr>
              <a:t>A、含钙、磷、钾的无机盐       </a:t>
            </a:r>
            <a:endParaRPr/>
          </a:p>
          <a:p>
            <a:pPr/>
            <a:r>
              <a:rPr lang="en-US" sz="3200">
                <a:solidFill>
                  <a:srgbClr val="0000FF"/>
                </a:solidFill>
              </a:rPr>
              <a:t> B、含氮、钙、钾的无机盐</a:t>
            </a:r>
            <a:endParaRPr/>
          </a:p>
          <a:p>
            <a:pPr/>
            <a:r>
              <a:rPr lang="en-US" sz="3200">
                <a:solidFill>
                  <a:srgbClr val="0000FF"/>
                </a:solidFill>
              </a:rPr>
              <a:t>C、含氮、磷、钙的无机盐        </a:t>
            </a:r>
            <a:endParaRPr/>
          </a:p>
          <a:p>
            <a:pPr/>
            <a:r>
              <a:rPr lang="en-US" sz="3200">
                <a:solidFill>
                  <a:srgbClr val="0000FF"/>
                </a:solidFill>
              </a:rPr>
              <a:t>D、含氮、磷、钾的无机盐</a:t>
            </a:r>
            <a:endParaRPr/>
          </a:p>
          <a:p>
            <a:pPr/>
            <a:endParaRPr lang="en-US" sz="3200">
              <a:solidFill>
                <a:srgbClr val="0000FF"/>
              </a:solidFill>
            </a:endParaRPr>
          </a:p>
          <a:p>
            <a:pPr/>
            <a:r>
              <a:rPr lang="en-US" sz="3200">
                <a:solidFill>
                  <a:srgbClr val="0000FF"/>
                </a:solidFill>
              </a:rPr>
              <a:t>2、根的长度能不断增加，主要原因是植物的（         ）</a:t>
            </a:r>
            <a:endParaRPr/>
          </a:p>
          <a:p>
            <a:pPr/>
            <a:r>
              <a:rPr lang="en-US" sz="3200">
                <a:solidFill>
                  <a:srgbClr val="0000FF"/>
                </a:solidFill>
              </a:rPr>
              <a:t>A、分生区细胞分裂，伸长区细胞伸长</a:t>
            </a:r>
            <a:endParaRPr/>
          </a:p>
          <a:p>
            <a:pPr/>
            <a:r>
              <a:rPr lang="en-US" sz="3200">
                <a:solidFill>
                  <a:srgbClr val="0000FF"/>
                </a:solidFill>
              </a:rPr>
              <a:t>B、分生区细胞分裂，根冠细胞增多</a:t>
            </a:r>
            <a:endParaRPr/>
          </a:p>
          <a:p>
            <a:pPr/>
            <a:r>
              <a:rPr lang="en-US" sz="3200">
                <a:solidFill>
                  <a:srgbClr val="0000FF"/>
                </a:solidFill>
              </a:rPr>
              <a:t>C、伸长区细胞伸长，根冠细胞增多  </a:t>
            </a:r>
            <a:endParaRPr/>
          </a:p>
          <a:p>
            <a:pPr/>
            <a:r>
              <a:rPr lang="en-US" sz="3200">
                <a:solidFill>
                  <a:srgbClr val="0000FF"/>
                </a:solidFill>
              </a:rPr>
              <a:t>D、伸长区细胞伸长，成熟区细胞增多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7019925" y="765175"/>
            <a:ext cx="550862" cy="70167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000" b="1">
                <a:solidFill>
                  <a:srgbClr val="FF00FF"/>
                </a:solidFill>
              </a:rPr>
              <a:t>D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84212" y="4076700"/>
            <a:ext cx="550862" cy="70167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000" b="1">
                <a:solidFill>
                  <a:srgbClr val="FF00FF"/>
                </a:solidFill>
              </a:rPr>
              <a:t>A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000" b="1">
                <a:solidFill>
                  <a:srgbClr val="FF0000"/>
                </a:solidFill>
                <a:latin typeface="Arial"/>
              </a:rPr>
              <a:t>(三.填空  )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0" y="1752600"/>
            <a:ext cx="9144000" cy="42672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/>
            <a:r>
              <a:rPr lang="en-US" sz="43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/>
              </a:rPr>
              <a:t>1、根生长最快的部位是_______</a:t>
            </a:r>
            <a:endParaRPr/>
          </a:p>
          <a:p>
            <a:pPr indent="-342900" algn="l" defTabSz="914400"/>
            <a:r>
              <a:rPr lang="en-US" sz="43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/>
              </a:rPr>
              <a:t>2、根的生长一方面要靠______区增加细胞的数量，一方面要靠____    区细胞体积的增大。</a:t>
            </a:r>
            <a:endParaRPr/>
          </a:p>
          <a:p>
            <a:pPr indent="-342900" algn="l" defTabSz="914400"/>
            <a:r>
              <a:rPr lang="en-US" sz="43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/>
              </a:rPr>
              <a:t>3、_____区的细胞通过分裂产生新的细胞。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227762" y="1700212"/>
            <a:ext cx="1712912" cy="701675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FF00FF"/>
                </a:solidFill>
              </a:rPr>
              <a:t>伸长区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156325" y="2492375"/>
            <a:ext cx="1712912" cy="70167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000" b="1">
                <a:solidFill>
                  <a:srgbClr val="FF0000"/>
                </a:solidFill>
              </a:rPr>
              <a:t>分生区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7164387" y="3141662"/>
            <a:ext cx="1712912" cy="70167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000" b="1">
                <a:solidFill>
                  <a:srgbClr val="FF0000"/>
                </a:solidFill>
              </a:rPr>
              <a:t>伸长区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971550" y="4581525"/>
            <a:ext cx="1712912" cy="701675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4000" b="1">
                <a:solidFill>
                  <a:srgbClr val="FF0000"/>
                </a:solidFill>
              </a:rPr>
              <a:t>分生区</a:t>
            </a:r>
            <a:endParaRPr/>
          </a:p>
        </p:txBody>
      </p:sp>
      <p:sp>
        <p:nvSpPr>
          <p:cNvPr id="8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" descr=""/>
          <p:cNvPicPr>
            <a:picLocks noChangeAspect="1" noChangeArrowheads="1"/>
          </p:cNvPicPr>
          <p:nvPr/>
        </p:nvPicPr>
        <p:blipFill>
          <a:blip r:embed="rId57"/>
          <a:srcRect b="2818"/>
          <a:stretch>
            <a:fillRect/>
          </a:stretch>
        </p:blipFill>
        <p:spPr>
          <a:xfrm>
            <a:off x="290512" y="404812"/>
            <a:ext cx="8853487" cy="62611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1287462" y="1504950"/>
            <a:ext cx="5940425" cy="3170237"/>
          </a:xfrm>
          <a:solidFill>
            <a:srgbClr val="FFFF00"/>
          </a:solidFill>
          <a:ln>
            <a:solidFill>
              <a:srgbClr val="0000FF"/>
            </a:solidFill>
          </a:ln>
          <a:effectLst>
            <a:outerShdw dist="98425" dir="18900000" algn="ctr">
              <a:srgbClr val="00FF00">
                <a:alpha val="50000"/>
              </a:srgbClr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0000FF"/>
                  </a:solidFill>
                </a:ln>
                <a:solidFill>
                  <a:srgbClr val="FFFF00"/>
                </a:solidFill>
                <a:effectLst>
                  <a:outerShdw dist="98425" dir="18900000" algn="ctr">
                    <a:srgbClr val="00FF00">
                      <a:alpha val="50000"/>
                    </a:srgbClr>
                  </a:outerShdw>
                </a:effectLst>
                <a:latin typeface="华文行楷"/>
              </a:rPr>
              <a:t>再见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7010400" y="188912"/>
            <a:ext cx="2133600" cy="6353175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3708400" y="188912"/>
            <a:ext cx="4535487" cy="6092825"/>
            <a:chOff x="1610" y="0"/>
            <a:chExt cx="3084" cy="4320"/>
          </a:xfrm>
        </p:grpSpPr>
        <p:sp>
          <p:nvSpPr>
            <p:cNvPr id="4" name=""/>
            <p:cNvSpPr/>
            <p:nvPr/>
          </p:nvSpPr>
          <p:spPr>
            <a:xfrm>
              <a:off x="2336" y="119"/>
              <a:ext cx="2857" cy="383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1610" y="0"/>
              <a:ext cx="3039" cy="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grpSp>
          <p:nvGrpSpPr>
            <p:cNvPr id="6" name=""/>
            <p:cNvGrpSpPr/>
            <p:nvPr/>
          </p:nvGrpSpPr>
          <p:grpSpPr>
            <a:xfrm>
              <a:off x="1610" y="0"/>
              <a:ext cx="3084" cy="4320"/>
              <a:chOff x="1701" y="0"/>
              <a:chExt cx="3084" cy="4320"/>
            </a:xfrm>
          </p:grpSpPr>
          <p:sp>
            <p:nvSpPr>
              <p:cNvPr id="7" name=""/>
              <p:cNvSpPr/>
              <p:nvPr/>
            </p:nvSpPr>
            <p:spPr>
              <a:xfrm>
                <a:off x="1610" y="0"/>
                <a:ext cx="3084" cy="432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pic>
            <p:nvPicPr>
              <p:cNvPr id="2" name="" descr="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>
              <a:xfrm>
                <a:off x="1701" y="0"/>
                <a:ext cx="2472" cy="4320"/>
              </a:xfrm>
              <a:prstGeom prst="rect">
                <a:avLst/>
              </a:prstGeom>
              <a:noFill/>
            </p:spPr>
          </p:pic>
          <p:sp>
            <p:nvSpPr>
              <p:cNvPr id="8" name=""/>
              <p:cNvSpPr/>
              <p:nvPr/>
            </p:nvSpPr>
            <p:spPr>
              <a:xfrm>
                <a:off x="3650" y="527"/>
                <a:ext cx="1135" cy="411"/>
              </a:xfrm>
              <a:prstGeom prst="rect">
                <a:avLst/>
              </a:prstGeom>
              <a:solidFill>
                <a:schemeClr val="bg1"/>
              </a:solidFill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3200" b="1"/>
                  <a:t>成熟区</a:t>
                </a:r>
                <a:endParaRPr/>
              </a:p>
            </p:txBody>
          </p:sp>
        </p:grpSp>
      </p:grpSp>
      <p:sp>
        <p:nvSpPr>
          <p:cNvPr id="9" name=""/>
          <p:cNvSpPr/>
          <p:nvPr/>
        </p:nvSpPr>
        <p:spPr>
          <a:xfrm>
            <a:off x="-92075" y="409575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10" name=""/>
          <p:cNvSpPr/>
          <p:nvPr/>
        </p:nvSpPr>
        <p:spPr>
          <a:xfrm>
            <a:off x="468312" y="981075"/>
            <a:ext cx="3167062" cy="6413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FF00FF"/>
                </a:solidFill>
              </a:rPr>
              <a:t>再认根尖结构</a:t>
            </a:r>
            <a:endParaRPr/>
          </a:p>
        </p:txBody>
      </p:sp>
      <p:sp>
        <p:nvSpPr>
          <p:cNvPr id="11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051050" y="260350"/>
            <a:ext cx="5122862" cy="519112"/>
          </a:xfrm>
          <a:prstGeom prst="rect">
            <a:avLst/>
          </a:prstGeom>
          <a:ln/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FF00FF"/>
                </a:solidFill>
              </a:rPr>
              <a:t>探究   根的什么部位生长最快？</a:t>
            </a:r>
            <a:endParaRPr/>
          </a:p>
        </p:txBody>
      </p:sp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0" y="476250"/>
            <a:ext cx="1476375" cy="1008062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1763712" y="1071562"/>
            <a:ext cx="5181600" cy="701675"/>
          </a:xfrm>
          <a:prstGeom prst="rect">
            <a:avLst/>
          </a:prstGeom>
          <a:ln/>
        </p:spPr>
        <p:txBody>
          <a:bodyPr wrap="none" anchor="ctr"/>
          <a:lstStyle/>
          <a:p>
            <a:pPr/>
            <a:r>
              <a:rPr lang="en-US" sz="2000" b="1"/>
              <a:t>1、运用测量的方法探究根生长最快的部位。</a:t>
            </a:r>
            <a:br>
              <a:rPr lang="en-US" sz="2000" b="1"/>
            </a:br>
            <a:r>
              <a:rPr lang="en-US" sz="2000" b="1"/>
              <a:t>2、确定根的什么部位生长最快。 </a:t>
            </a:r>
            <a:endParaRPr/>
          </a:p>
        </p:txBody>
      </p:sp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0" y="1773237"/>
            <a:ext cx="1547812" cy="647700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1692275" y="2060575"/>
            <a:ext cx="7326312" cy="396875"/>
          </a:xfrm>
          <a:prstGeom prst="rect">
            <a:avLst/>
          </a:prstGeom>
          <a:ln/>
        </p:spPr>
        <p:txBody>
          <a:bodyPr wrap="none" anchor="ctr"/>
          <a:lstStyle/>
          <a:p>
            <a:pPr/>
            <a:r>
              <a:rPr lang="en-US" sz="2000" b="1"/>
              <a:t>培养皿，</a:t>
            </a:r>
            <a:r>
              <a:rPr lang="en-US" sz="2000" b="1" u="sng"/>
              <a:t>                                 </a:t>
            </a:r>
            <a:r>
              <a:rPr lang="en-US" sz="2000" b="1"/>
              <a:t>，钢笔，</a:t>
            </a:r>
            <a:r>
              <a:rPr lang="en-US" sz="2000" b="1" u="sng"/>
              <a:t>                             </a:t>
            </a:r>
            <a:r>
              <a:rPr lang="en-US" sz="2000" b="1"/>
              <a:t>幼根。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692275" y="2708275"/>
            <a:ext cx="3600450" cy="701675"/>
          </a:xfrm>
          <a:prstGeom prst="rect">
            <a:avLst/>
          </a:prstGeom>
          <a:ln/>
        </p:spPr>
        <p:txBody>
          <a:bodyPr anchor="ctr"/>
          <a:lstStyle/>
          <a:p>
            <a:pPr/>
            <a:r>
              <a:rPr lang="en-US" sz="2000" b="1"/>
              <a:t> </a:t>
            </a:r>
            <a:r>
              <a:rPr lang="en-US" sz="2000" b="1">
                <a:solidFill>
                  <a:srgbClr val="0000FF"/>
                </a:solidFill>
              </a:rPr>
              <a:t>1．问题</a:t>
            </a:r>
            <a:br>
              <a:rPr lang="en-US" sz="2000" b="1"/>
            </a:br>
            <a:r>
              <a:rPr lang="en-US" sz="2000" b="1"/>
              <a:t>    根的什么部位生长最快？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714500" y="3349625"/>
            <a:ext cx="7251700" cy="1158875"/>
          </a:xfrm>
          <a:prstGeom prst="rect">
            <a:avLst/>
          </a:prstGeom>
          <a:ln/>
        </p:spPr>
        <p:txBody>
          <a:bodyPr wrap="none" anchor="ctr"/>
          <a:lstStyle/>
          <a:p>
            <a:pPr/>
            <a:r>
              <a:rPr lang="en-US" sz="2000" b="1"/>
              <a:t> </a:t>
            </a:r>
            <a:r>
              <a:rPr lang="en-US" sz="2000" b="1">
                <a:solidFill>
                  <a:srgbClr val="0000FF"/>
                </a:solidFill>
              </a:rPr>
              <a:t>2．制定计划</a:t>
            </a:r>
            <a:br>
              <a:rPr lang="en-US" sz="2000" b="1"/>
            </a:br>
            <a:r>
              <a:rPr lang="en-US" sz="2000" b="1"/>
              <a:t>    为了使幼根在探究过程中生长良好，应注意：</a:t>
            </a:r>
            <a:r>
              <a:rPr lang="en-US" sz="2000" b="1" u="sng"/>
              <a:t>                        </a:t>
            </a:r>
            <a:endParaRPr/>
          </a:p>
          <a:p>
            <a:pPr/>
            <a:endParaRPr lang="en-US" sz="1000" b="1" u="sng"/>
          </a:p>
          <a:p>
            <a:pPr/>
            <a:r>
              <a:rPr lang="en-US" sz="2000" b="1" u="sng"/>
              <a:t>                                                                 </a:t>
            </a:r>
            <a:r>
              <a:rPr lang="en-US" sz="2000" b="1"/>
              <a:t> 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1477962" y="4581525"/>
            <a:ext cx="2949575" cy="396875"/>
          </a:xfrm>
          <a:prstGeom prst="rect">
            <a:avLst/>
          </a:prstGeom>
          <a:ln/>
        </p:spPr>
        <p:txBody>
          <a:bodyPr wrap="none" anchor="ctr"/>
          <a:lstStyle/>
          <a:p>
            <a:pPr/>
            <a:r>
              <a:rPr lang="en-US" sz="2000" b="1"/>
              <a:t>本小组探究计划要点：   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6156325" y="1719262"/>
            <a:ext cx="2087562" cy="7016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</a:rPr>
              <a:t>大豆、玉米、绿豆、等植物的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2700337" y="2024062"/>
            <a:ext cx="2663825" cy="3968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</a:rPr>
              <a:t>毫米尺、纸巾、清水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468312" y="3573462"/>
            <a:ext cx="8496300" cy="8540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                                                                                                         </a:t>
            </a:r>
            <a:r>
              <a:rPr lang="en-US" sz="2000" b="1">
                <a:solidFill>
                  <a:srgbClr val="FF0000"/>
                </a:solidFill>
              </a:rPr>
              <a:t>适宜的温度、 </a:t>
            </a:r>
            <a:endParaRPr/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</a:rPr>
              <a:t>                    一定的水分、充足的空气。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1258887" y="4941887"/>
            <a:ext cx="374491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1）准备材料和用具；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1258887" y="5445125"/>
            <a:ext cx="745331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2）第一天，自根尖端向上等距离画四条线；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1116012" y="5911850"/>
            <a:ext cx="8027987" cy="9461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3）第二天，测量相邻两线的距离并记录下来，与第一天的比较；</a:t>
            </a:r>
            <a:endParaRPr/>
          </a:p>
        </p:txBody>
      </p:sp>
      <p:sp>
        <p:nvSpPr>
          <p:cNvPr id="1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622300"/>
            <a:ext cx="4878387" cy="701675"/>
          </a:xfrm>
          <a:prstGeom prst="rect">
            <a:avLst/>
          </a:prstGeom>
          <a:ln/>
        </p:spPr>
        <p:txBody>
          <a:bodyPr wrap="none" anchor="ctr"/>
          <a:lstStyle/>
          <a:p>
            <a:pPr/>
            <a:r>
              <a:rPr lang="en-US" sz="2000" b="1">
                <a:solidFill>
                  <a:srgbClr val="0000FF"/>
                </a:solidFill>
              </a:rPr>
              <a:t>3．实施计划</a:t>
            </a:r>
            <a:br>
              <a:rPr lang="en-US" sz="2000" b="1"/>
            </a:br>
            <a:r>
              <a:rPr lang="en-US" sz="2000" b="1"/>
              <a:t>    在探究过程中观察到的现象记录如下： 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206500" y="1462087"/>
            <a:ext cx="5237162" cy="701675"/>
          </a:xfrm>
          <a:prstGeom prst="rect">
            <a:avLst/>
          </a:prstGeom>
          <a:ln/>
        </p:spPr>
        <p:txBody>
          <a:bodyPr wrap="none" anchor="ctr"/>
          <a:lstStyle/>
          <a:p>
            <a:pPr/>
            <a:r>
              <a:rPr lang="en-US" sz="2000" b="1">
                <a:solidFill>
                  <a:srgbClr val="000000"/>
                </a:solidFill>
                <a:latin typeface="Times New Roman"/>
              </a:rPr>
              <a:t>根的不同部位在不同时间的长度（单位：  ）</a:t>
            </a:r>
            <a:r>
              <a:rPr lang="en-US" sz="2000">
                <a:solidFill>
                  <a:srgbClr val="000000"/>
                </a:solidFill>
                <a:latin typeface="Times New Roman"/>
              </a:rPr>
              <a:t> </a:t>
            </a:r>
            <a:endParaRPr/>
          </a:p>
          <a:p>
            <a:pPr/>
            <a:endParaRPr lang="en-US" sz="2000"/>
          </a:p>
        </p:txBody>
      </p:sp>
      <p:graphicFrame>
        <p:nvGraphicFramePr>
          <p:cNvPr id="4" name=""/>
          <p:cNvGraphicFramePr>
            <a:graphicFrameLocks noGrp="1"/>
          </p:cNvGraphicFramePr>
          <p:nvPr/>
        </p:nvGraphicFramePr>
        <p:xfrm>
          <a:off x="0" y="1989137"/>
          <a:ext cx="7200900" cy="2311400"/>
        </p:xfrm>
        <a:graphic>
          <a:graphicData uri="http://schemas.openxmlformats.org/drawingml/2006/table">
            <a:tbl>
              <a:tblPr/>
              <a:tblGrid>
                <a:gridCol w="1416050"/>
                <a:gridCol w="1416050"/>
                <a:gridCol w="1417637"/>
                <a:gridCol w="1416050"/>
                <a:gridCol w="1535112"/>
              </a:tblGrid>
              <a:tr h="430212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时间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A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B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C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D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414337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第一天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第二天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274637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第三天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3200">
                          <a:latin typeface="Times New Roman"/>
                        </a:rPr>
                        <a:t>　</a:t>
                      </a:r>
                      <a:endParaRPr/>
                    </a:p>
                  </a:txBody>
                  <a:tcPr anchor="ctr" horzOverflow="overflow">
                    <a:lnL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5" name=""/>
          <p:cNvSpPr/>
          <p:nvPr/>
        </p:nvSpPr>
        <p:spPr>
          <a:xfrm>
            <a:off x="971550" y="5189537"/>
            <a:ext cx="6813550" cy="1552575"/>
          </a:xfrm>
          <a:prstGeom prst="rect">
            <a:avLst/>
          </a:prstGeom>
          <a:ln/>
        </p:spPr>
        <p:txBody>
          <a:bodyPr anchor="ctr"/>
          <a:lstStyle/>
          <a:p>
            <a:pPr/>
            <a:r>
              <a:rPr lang="en-US" sz="2400" b="1">
                <a:solidFill>
                  <a:srgbClr val="000000"/>
                </a:solidFill>
                <a:latin typeface="Times New Roman"/>
              </a:rPr>
              <a:t>   </a:t>
            </a:r>
            <a:br>
              <a:rPr lang="en-US" sz="2400" b="1">
                <a:solidFill>
                  <a:srgbClr val="000000"/>
                </a:solidFill>
                <a:latin typeface="Times New Roman"/>
              </a:rPr>
            </a:br>
            <a:r>
              <a:rPr lang="en-US" sz="2400" b="1">
                <a:solidFill>
                  <a:srgbClr val="000000"/>
                </a:solidFill>
                <a:latin typeface="Times New Roman"/>
              </a:rPr>
              <a:t>    全班结果的平均值：</a:t>
            </a:r>
            <a:r>
              <a:rPr lang="en-US" sz="2400" b="1" u="sng">
                <a:solidFill>
                  <a:srgbClr val="000000"/>
                </a:solidFill>
                <a:latin typeface="Times New Roman"/>
              </a:rPr>
              <a:t>                                    </a:t>
            </a:r>
            <a:r>
              <a:rPr lang="en-US" sz="2400" b="1">
                <a:solidFill>
                  <a:srgbClr val="000000"/>
                </a:solidFill>
                <a:latin typeface="Times New Roman"/>
              </a:rPr>
              <a:t>。</a:t>
            </a:r>
            <a:endParaRPr/>
          </a:p>
          <a:p>
            <a:pPr/>
            <a:br>
              <a:rPr lang="en-US" sz="2400" b="1">
                <a:solidFill>
                  <a:srgbClr val="000000"/>
                </a:solidFill>
                <a:latin typeface="Times New Roman"/>
              </a:rPr>
            </a:br>
            <a:r>
              <a:rPr lang="en-US" sz="2400" b="1">
                <a:solidFill>
                  <a:srgbClr val="000000"/>
                </a:solidFill>
                <a:latin typeface="Times New Roman"/>
              </a:rPr>
              <a:t>    结论：</a:t>
            </a:r>
            <a:r>
              <a:rPr lang="en-US" sz="2400" b="1" u="sng">
                <a:solidFill>
                  <a:srgbClr val="000000"/>
                </a:solidFill>
                <a:latin typeface="Times New Roman"/>
              </a:rPr>
              <a:t>                                                 </a:t>
            </a:r>
            <a:r>
              <a:rPr lang="en-US" sz="2400" b="1">
                <a:solidFill>
                  <a:srgbClr val="000000"/>
                </a:solidFill>
                <a:latin typeface="Times New Roman"/>
              </a:rPr>
              <a:t>。 </a:t>
            </a:r>
            <a:endParaRPr/>
          </a:p>
        </p:txBody>
      </p:sp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0" y="4397375"/>
            <a:ext cx="1619250" cy="865187"/>
          </a:xfrm>
          <a:prstGeom prst="rect">
            <a:avLst/>
          </a:prstGeom>
          <a:noFill/>
          <a:ln/>
        </p:spPr>
      </p:pic>
      <p:sp>
        <p:nvSpPr>
          <p:cNvPr id="6" name=""/>
          <p:cNvSpPr/>
          <p:nvPr/>
        </p:nvSpPr>
        <p:spPr>
          <a:xfrm>
            <a:off x="3995737" y="5405437"/>
            <a:ext cx="482441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根生长最快的部位是伸长区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6443662" y="260350"/>
            <a:ext cx="1295400" cy="1295400"/>
          </a:xfrm>
          <a:prstGeom prst="smileyFace">
            <a:avLst/>
          </a:prstGeom>
          <a:solidFill>
            <a:srgbClr val="FF99FF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grpSp>
        <p:nvGrpSpPr>
          <p:cNvPr id="8" name=""/>
          <p:cNvGrpSpPr/>
          <p:nvPr/>
        </p:nvGrpSpPr>
        <p:grpSpPr>
          <a:xfrm>
            <a:off x="7237412" y="1708150"/>
            <a:ext cx="1798637" cy="3529012"/>
            <a:chOff x="4059" y="845"/>
            <a:chExt cx="1133" cy="2223"/>
          </a:xfrm>
        </p:grpSpPr>
        <p:sp>
          <p:nvSpPr>
            <p:cNvPr id="9" name=""/>
            <p:cNvSpPr/>
            <p:nvPr/>
          </p:nvSpPr>
          <p:spPr>
            <a:xfrm>
              <a:off x="4559" y="1076"/>
              <a:ext cx="1133" cy="2223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4332" y="935"/>
              <a:ext cx="63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4286" y="981"/>
              <a:ext cx="72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2" name=""/>
            <p:cNvSpPr/>
            <p:nvPr/>
          </p:nvSpPr>
          <p:spPr>
            <a:xfrm>
              <a:off x="4195" y="1026"/>
              <a:ext cx="86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4150" y="1071"/>
              <a:ext cx="9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4059" y="1117"/>
              <a:ext cx="1133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5" name=""/>
            <p:cNvSpPr/>
            <p:nvPr/>
          </p:nvSpPr>
          <p:spPr>
            <a:xfrm>
              <a:off x="4422" y="981"/>
              <a:ext cx="45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/>
          </p:nvSpPr>
          <p:spPr>
            <a:xfrm>
              <a:off x="4333" y="1298"/>
              <a:ext cx="63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7" name=""/>
            <p:cNvSpPr/>
            <p:nvPr/>
          </p:nvSpPr>
          <p:spPr>
            <a:xfrm>
              <a:off x="4286" y="1253"/>
              <a:ext cx="72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8" name=""/>
            <p:cNvSpPr/>
            <p:nvPr/>
          </p:nvSpPr>
          <p:spPr>
            <a:xfrm>
              <a:off x="4195" y="1207"/>
              <a:ext cx="86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9" name=""/>
            <p:cNvSpPr/>
            <p:nvPr/>
          </p:nvSpPr>
          <p:spPr>
            <a:xfrm>
              <a:off x="4150" y="1162"/>
              <a:ext cx="95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0" name=""/>
            <p:cNvSpPr/>
            <p:nvPr/>
          </p:nvSpPr>
          <p:spPr>
            <a:xfrm>
              <a:off x="4422" y="845"/>
              <a:ext cx="454" cy="1633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21" name=""/>
            <p:cNvSpPr/>
            <p:nvPr/>
          </p:nvSpPr>
          <p:spPr>
            <a:xfrm rot="10800000">
              <a:off x="4422" y="2478"/>
              <a:ext cx="454" cy="590"/>
            </a:xfrm>
            <a:prstGeom prst="triangle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sp>
          <p:nvSpPr>
            <p:cNvPr id="22" name=""/>
            <p:cNvSpPr/>
            <p:nvPr/>
          </p:nvSpPr>
          <p:spPr>
            <a:xfrm>
              <a:off x="4422" y="1979"/>
              <a:ext cx="45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3" name=""/>
            <p:cNvSpPr/>
            <p:nvPr/>
          </p:nvSpPr>
          <p:spPr>
            <a:xfrm>
              <a:off x="4422" y="1389"/>
              <a:ext cx="45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4" name=""/>
            <p:cNvSpPr/>
            <p:nvPr/>
          </p:nvSpPr>
          <p:spPr>
            <a:xfrm>
              <a:off x="4422" y="890"/>
              <a:ext cx="454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5" name=""/>
            <p:cNvSpPr/>
            <p:nvPr/>
          </p:nvSpPr>
          <p:spPr>
            <a:xfrm>
              <a:off x="4513" y="2432"/>
              <a:ext cx="499" cy="404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3600"/>
                <a:t>A</a:t>
              </a:r>
              <a:endParaRPr/>
            </a:p>
          </p:txBody>
        </p:sp>
        <p:sp>
          <p:nvSpPr>
            <p:cNvPr id="26" name=""/>
            <p:cNvSpPr/>
            <p:nvPr/>
          </p:nvSpPr>
          <p:spPr>
            <a:xfrm>
              <a:off x="4468" y="2024"/>
              <a:ext cx="499" cy="404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3600"/>
                <a:t>B</a:t>
              </a:r>
              <a:endParaRPr/>
            </a:p>
          </p:txBody>
        </p:sp>
        <p:sp>
          <p:nvSpPr>
            <p:cNvPr id="27" name=""/>
            <p:cNvSpPr/>
            <p:nvPr/>
          </p:nvSpPr>
          <p:spPr>
            <a:xfrm>
              <a:off x="4468" y="1480"/>
              <a:ext cx="499" cy="404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3600"/>
                <a:t>C</a:t>
              </a:r>
              <a:endParaRPr/>
            </a:p>
          </p:txBody>
        </p:sp>
        <p:sp>
          <p:nvSpPr>
            <p:cNvPr id="28" name=""/>
            <p:cNvSpPr/>
            <p:nvPr/>
          </p:nvSpPr>
          <p:spPr>
            <a:xfrm>
              <a:off x="4468" y="935"/>
              <a:ext cx="635" cy="404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3600"/>
                <a:t>D</a:t>
              </a:r>
              <a:endParaRPr/>
            </a:p>
          </p:txBody>
        </p:sp>
      </p:grpSp>
      <p:sp>
        <p:nvSpPr>
          <p:cNvPr id="29" name=""/>
          <p:cNvSpPr/>
          <p:nvPr/>
        </p:nvSpPr>
        <p:spPr>
          <a:xfrm>
            <a:off x="0" y="5516562"/>
            <a:ext cx="1258887" cy="11906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结论：</a:t>
            </a:r>
            <a:endParaRPr/>
          </a:p>
        </p:txBody>
      </p:sp>
      <p:sp>
        <p:nvSpPr>
          <p:cNvPr id="30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400" b="1">
                <a:solidFill>
                  <a:srgbClr val="FF00FF"/>
                </a:solidFill>
                <a:latin typeface="Arial"/>
              </a:rPr>
              <a:t>探究参考答案</a:t>
            </a:r>
            <a:r>
              <a:rPr lang="en-US" sz="4400">
                <a:solidFill>
                  <a:srgbClr val="FF00FF"/>
                </a:solidFill>
                <a:latin typeface="Arial"/>
              </a:rPr>
              <a:t> :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68312" y="1052512"/>
            <a:ext cx="8229600" cy="45259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/>
            <a:endParaRPr lang="en-US" sz="2800">
              <a:solidFill>
                <a:srgbClr val="000000"/>
              </a:solidFill>
              <a:latin typeface="Arial"/>
            </a:endParaRPr>
          </a:p>
          <a:p>
            <a:pPr indent="-342900" algn="l" defTabSz="914400"/>
            <a:r>
              <a:rPr lang="en-US" sz="2800" b="1">
                <a:solidFill>
                  <a:srgbClr val="0000FF"/>
                </a:solidFill>
                <a:latin typeface="Arial"/>
              </a:rPr>
              <a:t>1.伸长区。</a:t>
            </a:r>
            <a:endParaRPr/>
          </a:p>
          <a:p>
            <a:pPr indent="-342900" algn="l" defTabSz="914400"/>
            <a:r>
              <a:rPr lang="en-US" sz="2800" b="1">
                <a:solidFill>
                  <a:srgbClr val="0000FF"/>
                </a:solidFill>
                <a:latin typeface="Arial"/>
              </a:rPr>
              <a:t>2.原因可能有：幼根的生长情况不一样；画线不准确；记录时间的间隔不一样；培养的条件不同；等等。</a:t>
            </a:r>
            <a:endParaRPr/>
          </a:p>
          <a:p>
            <a:pPr indent="-342900" algn="l" defTabSz="914400"/>
            <a:r>
              <a:rPr lang="en-US" sz="2800" b="1">
                <a:solidFill>
                  <a:srgbClr val="0000FF"/>
                </a:solidFill>
                <a:latin typeface="Arial"/>
              </a:rPr>
              <a:t>3.应当计算几组数据的平均值作为实验结果。</a:t>
            </a:r>
            <a:endParaRPr/>
          </a:p>
          <a:p>
            <a:pPr indent="-342900" algn="l" defTabSz="914400"/>
            <a:r>
              <a:rPr lang="en-US" sz="2800" b="1">
                <a:solidFill>
                  <a:srgbClr val="0000FF"/>
                </a:solidFill>
                <a:latin typeface="Arial"/>
              </a:rPr>
              <a:t>4.不够。只用一株幼苗做实验，影响实验结果的偶然因素较多，容易产生较大的误差。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18">
            <a:lum/>
          </a:blip>
          <a:srcRect/>
          <a:stretch>
            <a:fillRect/>
          </a:stretch>
        </p:blipFill>
        <p:spPr>
          <a:xfrm>
            <a:off x="-107950" y="0"/>
            <a:ext cx="4408487" cy="6858000"/>
          </a:xfrm>
          <a:prstGeom prst="rect">
            <a:avLst/>
          </a:prstGeom>
          <a:noFill/>
        </p:spPr>
      </p:pic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4443412" y="0"/>
            <a:ext cx="5097462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2555875" y="4797425"/>
            <a:ext cx="503237" cy="18002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  <a:latin typeface="Times New Roman"/>
              </a:rPr>
              <a:t>DC</a:t>
            </a:r>
            <a:br>
              <a:rPr lang="en-US" sz="2800" b="1">
                <a:solidFill>
                  <a:srgbClr val="ffffff"/>
                </a:solidFill>
                <a:latin typeface="Times New Roman"/>
              </a:rPr>
            </a:br>
            <a:r>
              <a:rPr lang="en-US" sz="2800" b="1">
                <a:solidFill>
                  <a:srgbClr val="ffffff"/>
                </a:solidFill>
                <a:latin typeface="Times New Roman"/>
              </a:rPr>
              <a:t>B</a:t>
            </a:r>
            <a:br>
              <a:rPr lang="en-US" sz="2800" b="1">
                <a:solidFill>
                  <a:srgbClr val="ffffff"/>
                </a:solidFill>
                <a:latin typeface="Times New Roman"/>
              </a:rPr>
            </a:br>
            <a:r>
              <a:rPr lang="en-US" sz="2800" b="1">
                <a:solidFill>
                  <a:srgbClr val="ffffff"/>
                </a:solidFill>
                <a:latin typeface="Times New Roman"/>
              </a:rPr>
              <a:t>A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979612" y="6170612"/>
            <a:ext cx="504825" cy="71437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2051050" y="5954712"/>
            <a:ext cx="504825" cy="0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 flipV="1">
            <a:off x="2051050" y="5594350"/>
            <a:ext cx="576262" cy="144462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 flipV="1">
            <a:off x="2124075" y="5157787"/>
            <a:ext cx="431800" cy="358775"/>
          </a:xfrm>
          <a:prstGeom prst="line">
            <a:avLst/>
          </a:prstGeom>
          <a:ln>
            <a:solidFill>
              <a:srgbClr val="ffff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5651500" y="4005262"/>
            <a:ext cx="503237" cy="24415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  <a:latin typeface="Times New Roman"/>
              </a:rPr>
              <a:t>D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ff"/>
                </a:solidFill>
                <a:latin typeface="Times New Roman"/>
              </a:rPr>
              <a:t>C</a:t>
            </a:r>
            <a:br>
              <a:rPr lang="en-US" sz="2800" b="1">
                <a:solidFill>
                  <a:srgbClr val="ffffff"/>
                </a:solidFill>
                <a:latin typeface="Times New Roman"/>
              </a:rPr>
            </a:br>
            <a:br>
              <a:rPr lang="en-US" sz="2800" b="1">
                <a:solidFill>
                  <a:srgbClr val="ffffff"/>
                </a:solidFill>
                <a:latin typeface="Times New Roman"/>
              </a:rPr>
            </a:br>
            <a:r>
              <a:rPr lang="en-US" sz="2800" b="1">
                <a:solidFill>
                  <a:srgbClr val="ffffff"/>
                </a:solidFill>
                <a:latin typeface="Times New Roman"/>
              </a:rPr>
              <a:t>B</a:t>
            </a:r>
            <a:br>
              <a:rPr lang="en-US" sz="2800" b="1">
                <a:solidFill>
                  <a:srgbClr val="ffffff"/>
                </a:solidFill>
                <a:latin typeface="Times New Roman"/>
              </a:rPr>
            </a:br>
            <a:r>
              <a:rPr lang="en-US" sz="2800" b="1">
                <a:solidFill>
                  <a:srgbClr val="ffffff"/>
                </a:solidFill>
                <a:latin typeface="Times New Roman"/>
              </a:rPr>
              <a:t>A</a:t>
            </a:r>
            <a:endParaRPr/>
          </a:p>
        </p:txBody>
      </p:sp>
      <p:sp>
        <p:nvSpPr>
          <p:cNvPr id="8" name=""/>
          <p:cNvSpPr/>
          <p:nvPr/>
        </p:nvSpPr>
        <p:spPr>
          <a:xfrm flipH="1">
            <a:off x="6011862" y="6165850"/>
            <a:ext cx="936625" cy="71437"/>
          </a:xfrm>
          <a:prstGeom prst="line">
            <a:avLst/>
          </a:prstGeom>
          <a:ln w="38100">
            <a:solidFill>
              <a:srgbClr val="ffff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 flipH="1" flipV="1">
            <a:off x="6084887" y="5805487"/>
            <a:ext cx="935037" cy="144462"/>
          </a:xfrm>
          <a:prstGeom prst="line">
            <a:avLst/>
          </a:prstGeom>
          <a:ln w="38100">
            <a:solidFill>
              <a:srgbClr val="ffff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 flipH="1" flipV="1">
            <a:off x="6011862" y="4941887"/>
            <a:ext cx="1081087" cy="360362"/>
          </a:xfrm>
          <a:prstGeom prst="line">
            <a:avLst/>
          </a:prstGeom>
          <a:ln w="38100">
            <a:solidFill>
              <a:srgbClr val="ffff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 flipH="1" flipV="1">
            <a:off x="6011862" y="4292600"/>
            <a:ext cx="1152525" cy="215900"/>
          </a:xfrm>
          <a:prstGeom prst="line">
            <a:avLst/>
          </a:prstGeom>
          <a:ln w="38100">
            <a:solidFill>
              <a:srgbClr val="ffffff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grpSp>
        <p:nvGrpSpPr>
          <p:cNvPr id="12" name=""/>
          <p:cNvGrpSpPr/>
          <p:nvPr/>
        </p:nvGrpSpPr>
        <p:grpSpPr>
          <a:xfrm>
            <a:off x="0" y="0"/>
            <a:ext cx="5076825" cy="6858000"/>
            <a:chOff x="0" y="0"/>
            <a:chExt cx="3198" cy="4320"/>
          </a:xfrm>
        </p:grpSpPr>
        <p:sp>
          <p:nvSpPr>
            <p:cNvPr id="13" name=""/>
            <p:cNvSpPr/>
            <p:nvPr/>
          </p:nvSpPr>
          <p:spPr>
            <a:xfrm>
              <a:off x="0" y="0"/>
              <a:ext cx="3198" cy="432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0" y="0"/>
              <a:ext cx="3198" cy="43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anchor="ctr"/>
            <a:lstStyle/>
            <a:p>
              <a:pPr algn="ctr" fontAlgn="auto"/>
              <a:endParaRPr/>
            </a:p>
          </p:txBody>
        </p:sp>
        <p:grpSp>
          <p:nvGrpSpPr>
            <p:cNvPr id="15" name=""/>
            <p:cNvGrpSpPr/>
            <p:nvPr/>
          </p:nvGrpSpPr>
          <p:grpSpPr>
            <a:xfrm>
              <a:off x="0" y="0"/>
              <a:ext cx="3084" cy="4320"/>
              <a:chOff x="1701" y="0"/>
              <a:chExt cx="3084" cy="4320"/>
            </a:xfrm>
          </p:grpSpPr>
          <p:sp>
            <p:nvSpPr>
              <p:cNvPr id="16" name=""/>
              <p:cNvSpPr/>
              <p:nvPr/>
            </p:nvSpPr>
            <p:spPr>
              <a:xfrm rot="0">
                <a:off x="0" y="0"/>
                <a:ext cx="3084" cy="432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pic>
            <p:nvPicPr>
              <p:cNvPr id="8" name="" descr=""/>
              <p:cNvPicPr>
                <a:picLocks noChangeAspect="1"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>
              <a:xfrm>
                <a:off x="1701" y="0"/>
                <a:ext cx="2472" cy="4320"/>
              </a:xfrm>
              <a:prstGeom prst="rect">
                <a:avLst/>
              </a:prstGeom>
              <a:noFill/>
            </p:spPr>
          </p:pic>
          <p:sp>
            <p:nvSpPr>
              <p:cNvPr id="17" name=""/>
              <p:cNvSpPr/>
              <p:nvPr/>
            </p:nvSpPr>
            <p:spPr>
              <a:xfrm>
                <a:off x="3651" y="527"/>
                <a:ext cx="1134" cy="327"/>
              </a:xfrm>
              <a:prstGeom prst="rect">
                <a:avLst/>
              </a:prstGeom>
              <a:solidFill>
                <a:schemeClr val="bg1"/>
              </a:solidFill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2800" b="1"/>
                  <a:t>成熟区</a:t>
                </a:r>
                <a:endParaRPr/>
              </a:p>
            </p:txBody>
          </p:sp>
        </p:grpSp>
      </p:grpSp>
      <p:sp>
        <p:nvSpPr>
          <p:cNvPr id="18" name=""/>
          <p:cNvSpPr/>
          <p:nvPr/>
        </p:nvSpPr>
        <p:spPr>
          <a:xfrm>
            <a:off x="3708400" y="6021387"/>
            <a:ext cx="1943100" cy="144462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9" name=""/>
          <p:cNvSpPr/>
          <p:nvPr/>
        </p:nvSpPr>
        <p:spPr>
          <a:xfrm>
            <a:off x="3995737" y="4797425"/>
            <a:ext cx="1655762" cy="936625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0" name=""/>
          <p:cNvSpPr/>
          <p:nvPr/>
        </p:nvSpPr>
        <p:spPr>
          <a:xfrm>
            <a:off x="3995737" y="3213100"/>
            <a:ext cx="1655762" cy="1584325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1" name=""/>
          <p:cNvSpPr/>
          <p:nvPr/>
        </p:nvSpPr>
        <p:spPr>
          <a:xfrm>
            <a:off x="4284662" y="1125537"/>
            <a:ext cx="1439862" cy="2951162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2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 animBg="1"/>
      <p:bldP spid="13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39750" y="1412875"/>
            <a:ext cx="5761037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333399"/>
                </a:solidFill>
              </a:rPr>
              <a:t>根的什么部位生长最快？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011862" y="1412875"/>
            <a:ext cx="187166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伸长区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2700337" y="2924175"/>
            <a:ext cx="215900" cy="1439862"/>
          </a:xfrm>
          <a:prstGeom prst="leftBrac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3203575" y="2781300"/>
            <a:ext cx="504031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分生区</a:t>
            </a:r>
            <a:r>
              <a:rPr lang="en-US" sz="3600" b="1">
                <a:solidFill>
                  <a:srgbClr val="FF0000"/>
                </a:solidFill>
              </a:rPr>
              <a:t>增加细胞的数量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132137" y="4149725"/>
            <a:ext cx="5257800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FF"/>
                </a:solidFill>
              </a:rPr>
              <a:t>伸长区</a:t>
            </a:r>
            <a:r>
              <a:rPr lang="en-US" sz="3600" b="1">
                <a:solidFill>
                  <a:srgbClr val="FF0000"/>
                </a:solidFill>
              </a:rPr>
              <a:t>细胞体积的增大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611187" y="3357562"/>
            <a:ext cx="2232025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333399"/>
                </a:solidFill>
              </a:rPr>
              <a:t>根的生长</a:t>
            </a:r>
            <a:endParaRPr/>
          </a:p>
        </p:txBody>
      </p:sp>
      <p:sp>
        <p:nvSpPr>
          <p:cNvPr id="8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23">
            <a:lum bright="17999"/>
          </a:blip>
          <a:srcRect/>
          <a:stretch>
            <a:fillRect/>
          </a:stretch>
        </p:blipFill>
        <p:spPr>
          <a:xfrm>
            <a:off x="0" y="115887"/>
            <a:ext cx="9144000" cy="5834062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3492500" y="2060575"/>
            <a:ext cx="2374900" cy="13112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endParaRPr lang="en-US" sz="3200"/>
          </a:p>
          <a:p>
            <a:pPr>
              <a:spcBef>
                <a:spcPct val="50000"/>
              </a:spcBef>
            </a:pPr>
            <a:endParaRPr lang="en-US" sz="3200"/>
          </a:p>
        </p:txBody>
      </p:sp>
      <p:sp>
        <p:nvSpPr>
          <p:cNvPr id="3" name=""/>
          <p:cNvSpPr/>
          <p:nvPr/>
        </p:nvSpPr>
        <p:spPr>
          <a:xfrm>
            <a:off x="3348037" y="1989137"/>
            <a:ext cx="1728787" cy="779462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" name=""/>
          <p:cNvSpPr/>
          <p:nvPr/>
        </p:nvSpPr>
        <p:spPr>
          <a:xfrm>
            <a:off x="3348037" y="4941887"/>
            <a:ext cx="1728787" cy="779462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" name=""/>
          <p:cNvSpPr/>
          <p:nvPr/>
        </p:nvSpPr>
        <p:spPr>
          <a:xfrm>
            <a:off x="3419475" y="3860800"/>
            <a:ext cx="1728787" cy="779462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" name=""/>
          <p:cNvSpPr/>
          <p:nvPr/>
        </p:nvSpPr>
        <p:spPr>
          <a:xfrm>
            <a:off x="3203575" y="2133600"/>
            <a:ext cx="2089150" cy="641350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</a:rPr>
              <a:t>发育成叶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276600" y="4005262"/>
            <a:ext cx="2159000" cy="641350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</a:rPr>
              <a:t>发育成茎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3203575" y="5013325"/>
            <a:ext cx="2089150" cy="641350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0000"/>
                </a:solidFill>
              </a:rPr>
              <a:t>发育成芽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142875" y="0"/>
            <a:ext cx="6877050" cy="7016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0000FF"/>
                </a:solidFill>
                <a:latin typeface="华文中宋"/>
              </a:rPr>
              <a:t>二.枝条是由</a:t>
            </a:r>
            <a:r>
              <a:rPr lang="en-US" sz="4000" u="sng">
                <a:solidFill>
                  <a:srgbClr val="0000FF"/>
                </a:solidFill>
                <a:latin typeface="华文中宋"/>
              </a:rPr>
              <a:t>       </a:t>
            </a:r>
            <a:r>
              <a:rPr lang="en-US" sz="4000">
                <a:solidFill>
                  <a:srgbClr val="0000FF"/>
                </a:solidFill>
                <a:latin typeface="华文中宋"/>
              </a:rPr>
              <a:t>发育来的。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3203575" y="0"/>
            <a:ext cx="1008062" cy="7016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</a:rPr>
              <a:t>芽</a:t>
            </a:r>
            <a:endParaRPr/>
          </a:p>
        </p:txBody>
      </p:sp>
      <p:sp>
        <p:nvSpPr>
          <p:cNvPr id="11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ff9966"/>
        </a:accent4>
        <a:accent5>
          <a:srgbClr val="ff9966"/>
        </a:accent5>
        <a:accent6>
          <a:srgbClr val="ff9966"/>
        </a:accent6>
        <a:hlink>
          <a:srgbClr val="cc3300"/>
        </a:hlink>
        <a:folHlink>
          <a:srgbClr val="9966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3333cc"/>
        </a:hlink>
        <a:folHlink>
          <a:srgbClr val="af67ff"/>
        </a:folHlink>
      </a:clrScheme>
    </a:extraClrScheme>
    <a:extraClrScheme>
      <a:clrScheme name="dummyScheme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ef6f1"/>
        </a:accent3>
        <a:accent4>
          <a:srgbClr val="8dc6ff"/>
        </a:accent4>
        <a:accent5>
          <a:srgbClr val="8dc6ff"/>
        </a:accent5>
        <a:accent6>
          <a:srgbClr val="8dc6ff"/>
        </a:accent6>
        <a:hlink>
          <a:srgbClr val="0066cc"/>
        </a:hlink>
        <a:folHlink>
          <a:srgbClr val="00a800"/>
        </a:folHlink>
      </a:clrScheme>
    </a:extraClrScheme>
    <a:extraClrScheme>
      <a:clrScheme name="dummyScheme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d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5050"/>
        </a:hlink>
        <a:folHlink>
          <a:srgbClr val="ff9900"/>
        </a:folHlink>
      </a:clrScheme>
    </a:extraClrScheme>
    <a:extraClrScheme>
      <a:clrScheme name="dummyScheme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008080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ff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800000"/>
        </a:accent3>
        <a:accent4>
          <a:srgbClr val="be7960"/>
        </a:accent4>
        <a:accent5>
          <a:srgbClr val="be7960"/>
        </a:accent5>
        <a:accent6>
          <a:srgbClr val="be7960"/>
        </a:accent6>
        <a:hlink>
          <a:srgbClr val="ffff99"/>
        </a:hlink>
        <a:folHlink>
          <a:srgbClr val="d3a21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000099"/>
        </a:accent3>
        <a:accent4>
          <a:srgbClr val="00b000"/>
        </a:accent4>
        <a:accent5>
          <a:srgbClr val="00b000"/>
        </a:accent5>
        <a:accent6>
          <a:srgbClr val="00b000"/>
        </a:accent6>
        <a:hlink>
          <a:srgbClr val="66ccff"/>
        </a:hlink>
        <a:folHlink>
          <a:srgbClr val="ffe701"/>
        </a:folHlink>
      </a:clrScheme>
    </a:extraClrScheme>
    <a:extraClrScheme>
      <a:clrScheme name="dummyScheme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000000"/>
        </a:accent3>
        <a:accent4>
          <a:srgbClr val="468a4b"/>
        </a:accent4>
        <a:accent5>
          <a:srgbClr val="468a4b"/>
        </a:accent5>
        <a:accent6>
          <a:srgbClr val="468a4b"/>
        </a:accent6>
        <a:hlink>
          <a:srgbClr val="66ccff"/>
        </a:hlink>
        <a:folHlink>
          <a:srgbClr val="f0e500"/>
        </a:folHlink>
      </a:clrScheme>
    </a:extraClrScheme>
    <a:extraClrScheme>
      <a:clrScheme name="dummyScheme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686b5d"/>
        </a:accent3>
        <a:accent4>
          <a:srgbClr val="809ea8"/>
        </a:accent4>
        <a:accent5>
          <a:srgbClr val="809ea8"/>
        </a:accent5>
        <a:accent6>
          <a:srgbClr val="809ea8"/>
        </a:accent6>
        <a:hlink>
          <a:srgbClr val="ffcc66"/>
        </a:hlink>
        <a:folHlink>
          <a:srgbClr val="e9dcb9"/>
        </a:folHlink>
      </a:clrScheme>
    </a:extraClrScheme>
    <a:extraClrScheme>
      <a:clrScheme name="dummyScheme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666699"/>
        </a:accent3>
        <a:accent4>
          <a:srgbClr val="6666ff"/>
        </a:accent4>
        <a:accent5>
          <a:srgbClr val="6666ff"/>
        </a:accent5>
        <a:accent6>
          <a:srgbClr val="6666ff"/>
        </a:accent6>
        <a:hlink>
          <a:srgbClr val="99ccff"/>
        </a:hlink>
        <a:folHlink>
          <a:srgbClr val="ffff99"/>
        </a:folHlink>
      </a:clrScheme>
    </a:extraClrScheme>
    <a:extraClrScheme>
      <a:clrScheme name="dummyScheme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23e26"/>
        </a:accent3>
        <a:accent4>
          <a:srgbClr val="8f5f2f"/>
        </a:accent4>
        <a:accent5>
          <a:srgbClr val="8f5f2f"/>
        </a:accent5>
        <a:accent6>
          <a:srgbClr val="8f5f2f"/>
        </a:accent6>
        <a:hlink>
          <a:srgbClr val="ccb400"/>
        </a:hlink>
        <a:folHlink>
          <a:srgbClr val="8c9ea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</a:extraClrSchemeLst>
</a:theme>
</file>

<file path=ppt/theme/theme2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